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74" r:id="rId6"/>
    <p:sldId id="266" r:id="rId7"/>
    <p:sldId id="275" r:id="rId8"/>
    <p:sldId id="267" r:id="rId9"/>
    <p:sldId id="276" r:id="rId10"/>
    <p:sldId id="268" r:id="rId11"/>
    <p:sldId id="272" r:id="rId12"/>
    <p:sldId id="259" r:id="rId13"/>
    <p:sldId id="270" r:id="rId14"/>
    <p:sldId id="271" r:id="rId15"/>
    <p:sldId id="260" r:id="rId16"/>
    <p:sldId id="269" r:id="rId17"/>
    <p:sldId id="273" r:id="rId18"/>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6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9C5D8F-7636-446A-9DD1-6DF49DD156ED}"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310234799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C5D8F-7636-446A-9DD1-6DF49DD156ED}"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397662198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C5D8F-7636-446A-9DD1-6DF49DD156ED}"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352142464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9C5D8F-7636-446A-9DD1-6DF49DD156ED}"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4128129114"/>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9C5D8F-7636-446A-9DD1-6DF49DD156ED}" type="datetimeFigureOut">
              <a:rPr lang="en-US" smtClean="0"/>
              <a:t>4/22/2015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168164908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9C5D8F-7636-446A-9DD1-6DF49DD156ED}"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1735706682"/>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9C5D8F-7636-446A-9DD1-6DF49DD156ED}" type="datetimeFigureOut">
              <a:rPr lang="en-US" smtClean="0"/>
              <a:t>4/22/2015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231545593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9C5D8F-7636-446A-9DD1-6DF49DD156ED}" type="datetimeFigureOut">
              <a:rPr lang="en-US" smtClean="0"/>
              <a:t>4/22/2015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908448576"/>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C5D8F-7636-446A-9DD1-6DF49DD156ED}" type="datetimeFigureOut">
              <a:rPr lang="en-US" smtClean="0"/>
              <a:t>4/22/2015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67445920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C5D8F-7636-446A-9DD1-6DF49DD156ED}"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761834593"/>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C5D8F-7636-446A-9DD1-6DF49DD156ED}" type="datetimeFigureOut">
              <a:rPr lang="en-US" smtClean="0"/>
              <a:t>4/22/2015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71C189-BCD0-4BF1-9755-C8A088DD8F8A}" type="slidenum">
              <a:rPr lang="en-US" smtClean="0"/>
              <a:t>‹#›</a:t>
            </a:fld>
            <a:endParaRPr lang="en-US"/>
          </a:p>
        </p:txBody>
      </p:sp>
    </p:spTree>
    <p:extLst>
      <p:ext uri="{BB962C8B-B14F-4D97-AF65-F5344CB8AC3E}">
        <p14:creationId xmlns:p14="http://schemas.microsoft.com/office/powerpoint/2010/main" val="2368804967"/>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C5D8F-7636-446A-9DD1-6DF49DD156ED}" type="datetimeFigureOut">
              <a:rPr lang="en-US" smtClean="0"/>
              <a:t>4/22/2015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71C189-BCD0-4BF1-9755-C8A088DD8F8A}" type="slidenum">
              <a:rPr lang="en-US" smtClean="0"/>
              <a:t>‹#›</a:t>
            </a:fld>
            <a:endParaRPr lang="en-US"/>
          </a:p>
        </p:txBody>
      </p:sp>
    </p:spTree>
    <p:extLst>
      <p:ext uri="{BB962C8B-B14F-4D97-AF65-F5344CB8AC3E}">
        <p14:creationId xmlns:p14="http://schemas.microsoft.com/office/powerpoint/2010/main" val="4194313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0.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1.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5638800"/>
            <a:ext cx="1346200" cy="914400"/>
          </a:xfrm>
          <a:prstGeom prst="rect">
            <a:avLst/>
          </a:prstGeom>
        </p:spPr>
      </p:pic>
      <p:sp>
        <p:nvSpPr>
          <p:cNvPr id="5" name="Flowchart: Process 4"/>
          <p:cNvSpPr/>
          <p:nvPr/>
        </p:nvSpPr>
        <p:spPr>
          <a:xfrm>
            <a:off x="0" y="4876800"/>
            <a:ext cx="9144000" cy="533400"/>
          </a:xfrm>
          <a:prstGeom prst="flowChart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7067"/>
          <a:stretch/>
        </p:blipFill>
        <p:spPr>
          <a:xfrm>
            <a:off x="1228618" y="2763748"/>
            <a:ext cx="6686763" cy="1392148"/>
          </a:xfrm>
          <a:prstGeom prst="rect">
            <a:avLst/>
          </a:prstGeom>
        </p:spPr>
      </p:pic>
      <p:sp>
        <p:nvSpPr>
          <p:cNvPr id="3" name="TextBox 2"/>
          <p:cNvSpPr txBox="1"/>
          <p:nvPr/>
        </p:nvSpPr>
        <p:spPr>
          <a:xfrm>
            <a:off x="457200" y="1295400"/>
            <a:ext cx="82296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The Centre County UNITED Way</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7629414"/>
      </p:ext>
    </p:extLst>
  </p:cSld>
  <p:clrMapOvr>
    <a:masterClrMapping/>
  </p:clrMapOvr>
  <mc:AlternateContent xmlns:mc="http://schemas.openxmlformats.org/markup-compatibility/2006" xmlns:p14="http://schemas.microsoft.com/office/powerpoint/2010/main">
    <mc:Choice Requires="p14">
      <p:transition spd="med" p14:dur="700" advClick="0" advTm="2909">
        <p:fade/>
      </p:transition>
    </mc:Choice>
    <mc:Fallback xmlns="">
      <p:transition spd="med" advClick="0" advTm="2909">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0"/>
            <a:ext cx="9169400" cy="560387"/>
          </a:xfrm>
          <a:prstGeom prst="rect">
            <a:avLst/>
          </a:prstGeom>
          <a:solidFill>
            <a:schemeClr val="accent6">
              <a:lumMod val="60000"/>
              <a:lumOff val="40000"/>
            </a:schemeClr>
          </a:solidFill>
          <a:ln>
            <a:noFill/>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91200"/>
            <a:ext cx="1341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0893"/>
            <a:ext cx="5791200" cy="461665"/>
          </a:xfrm>
          <a:prstGeom prst="rect">
            <a:avLst/>
          </a:prstGeom>
          <a:noFill/>
        </p:spPr>
        <p:txBody>
          <a:bodyPr wrap="square" rtlCol="0">
            <a:spAutoFit/>
          </a:bodyPr>
          <a:lstStyle/>
          <a:p>
            <a:r>
              <a:rPr lang="en-US" sz="2400" b="1" dirty="0" smtClean="0"/>
              <a:t>THE PROGRAMS that focus on </a:t>
            </a:r>
            <a:r>
              <a:rPr lang="en-US" sz="2400" b="1" dirty="0" smtClean="0">
                <a:solidFill>
                  <a:srgbClr val="C00000"/>
                </a:solidFill>
              </a:rPr>
              <a:t>HEALTH</a:t>
            </a:r>
            <a:endParaRPr lang="en-US" sz="2400" b="1" dirty="0">
              <a:solidFill>
                <a:srgbClr val="C00000"/>
              </a:solidFill>
            </a:endParaRPr>
          </a:p>
        </p:txBody>
      </p:sp>
      <p:sp>
        <p:nvSpPr>
          <p:cNvPr id="5" name="TextBox 4"/>
          <p:cNvSpPr txBox="1"/>
          <p:nvPr/>
        </p:nvSpPr>
        <p:spPr>
          <a:xfrm>
            <a:off x="609600" y="868357"/>
            <a:ext cx="9067800" cy="3693319"/>
          </a:xfrm>
          <a:prstGeom prst="rect">
            <a:avLst/>
          </a:prstGeom>
          <a:noFill/>
        </p:spPr>
        <p:txBody>
          <a:bodyPr wrap="square" numCol="1" rtlCol="0">
            <a:spAutoFit/>
          </a:bodyPr>
          <a:lstStyle/>
          <a:p>
            <a:r>
              <a:rPr lang="en-US" dirty="0" smtClean="0">
                <a:latin typeface="Arial Narrow" panose="020B0606020202030204" pitchFamily="34" charset="0"/>
              </a:rPr>
              <a:t>Blood Donations, Emergency Services</a:t>
            </a:r>
          </a:p>
          <a:p>
            <a:r>
              <a:rPr lang="en-US" dirty="0" smtClean="0">
                <a:latin typeface="Arial Narrow" panose="020B0606020202030204" pitchFamily="34" charset="0"/>
              </a:rPr>
              <a:t>Residential, In Home, CARES, Nittany Employment</a:t>
            </a:r>
          </a:p>
          <a:p>
            <a:r>
              <a:rPr lang="en-US" dirty="0" smtClean="0">
                <a:latin typeface="Arial Narrow" panose="020B0606020202030204" pitchFamily="34" charset="0"/>
              </a:rPr>
              <a:t>Special Programs for Nursing Home Residents</a:t>
            </a:r>
            <a:endParaRPr lang="en-US" dirty="0">
              <a:latin typeface="Arial Narrow" panose="020B0606020202030204" pitchFamily="34" charset="0"/>
            </a:endParaRPr>
          </a:p>
          <a:p>
            <a:r>
              <a:rPr lang="en-US" dirty="0" smtClean="0">
                <a:latin typeface="Arial Narrow" panose="020B0606020202030204" pitchFamily="34" charset="0"/>
              </a:rPr>
              <a:t>Maternal Child Health</a:t>
            </a:r>
          </a:p>
          <a:p>
            <a:r>
              <a:rPr lang="en-US" dirty="0" smtClean="0">
                <a:latin typeface="Arial Narrow" panose="020B0606020202030204" pitchFamily="34" charset="0"/>
              </a:rPr>
              <a:t>Dental Program</a:t>
            </a:r>
          </a:p>
          <a:p>
            <a:r>
              <a:rPr lang="en-US" dirty="0" smtClean="0">
                <a:latin typeface="Arial Narrow" panose="020B0606020202030204" pitchFamily="34" charset="0"/>
              </a:rPr>
              <a:t>Child Development Center</a:t>
            </a:r>
            <a:endParaRPr lang="en-US" dirty="0">
              <a:latin typeface="Arial Narrow" panose="020B0606020202030204" pitchFamily="34" charset="0"/>
            </a:endParaRPr>
          </a:p>
          <a:p>
            <a:r>
              <a:rPr lang="en-US" dirty="0" smtClean="0">
                <a:latin typeface="Arial Narrow" panose="020B0606020202030204" pitchFamily="34" charset="0"/>
              </a:rPr>
              <a:t>Subsidies for Personal Home Care Assisted Living	</a:t>
            </a:r>
          </a:p>
          <a:p>
            <a:r>
              <a:rPr lang="en-US" dirty="0" smtClean="0">
                <a:latin typeface="Arial Narrow" panose="020B0606020202030204" pitchFamily="34" charset="0"/>
              </a:rPr>
              <a:t>Accessible Arts, Education &amp; Outreach, Information &amp; Referral for the Visually Impaired</a:t>
            </a:r>
          </a:p>
          <a:p>
            <a:r>
              <a:rPr lang="en-US" dirty="0" smtClean="0">
                <a:latin typeface="Arial Narrow" panose="020B0606020202030204" pitchFamily="34" charset="0"/>
              </a:rPr>
              <a:t>Employment Services	for the Disabled</a:t>
            </a:r>
            <a:endParaRPr lang="en-US" dirty="0">
              <a:latin typeface="Arial Narrow" panose="020B0606020202030204" pitchFamily="34" charset="0"/>
            </a:endParaRPr>
          </a:p>
          <a:p>
            <a:r>
              <a:rPr lang="en-US" dirty="0" smtClean="0">
                <a:latin typeface="Arial Narrow" panose="020B0606020202030204" pitchFamily="34" charset="0"/>
              </a:rPr>
              <a:t>Early Childhood Consulting, Mental Health Programs, Peer Support</a:t>
            </a:r>
          </a:p>
          <a:p>
            <a:r>
              <a:rPr lang="en-US" dirty="0" smtClean="0">
                <a:latin typeface="Arial Narrow" panose="020B0606020202030204" pitchFamily="34" charset="0"/>
              </a:rPr>
              <a:t>Grief Support Program</a:t>
            </a:r>
          </a:p>
          <a:p>
            <a:r>
              <a:rPr lang="en-US" dirty="0" smtClean="0">
                <a:latin typeface="Arial Narrow" panose="020B0606020202030204" pitchFamily="34" charset="0"/>
              </a:rPr>
              <a:t>Aquatics, Child Care, Summer Camp, Open Doors Financial Assistance</a:t>
            </a:r>
          </a:p>
          <a:p>
            <a:pPr marL="285750" indent="-285750">
              <a:buFont typeface="Arial" panose="020B0604020202020204" pitchFamily="34" charset="0"/>
              <a:buChar char="•"/>
            </a:pPr>
            <a:endParaRPr lang="en-US" dirty="0">
              <a:latin typeface="Arial Narrow" panose="020B0606020202030204" pitchFamily="34" charset="0"/>
            </a:endParaRPr>
          </a:p>
        </p:txBody>
      </p:sp>
      <p:sp>
        <p:nvSpPr>
          <p:cNvPr id="3" name="TextBox 2"/>
          <p:cNvSpPr txBox="1"/>
          <p:nvPr/>
        </p:nvSpPr>
        <p:spPr>
          <a:xfrm>
            <a:off x="304800" y="5715000"/>
            <a:ext cx="6705600" cy="923330"/>
          </a:xfrm>
          <a:prstGeom prst="rect">
            <a:avLst/>
          </a:prstGeom>
          <a:noFill/>
        </p:spPr>
        <p:txBody>
          <a:bodyPr wrap="square" rtlCol="0">
            <a:spAutoFit/>
          </a:bodyPr>
          <a:lstStyle/>
          <a:p>
            <a:r>
              <a:rPr lang="en-US" b="1" i="1" dirty="0" smtClean="0">
                <a:solidFill>
                  <a:srgbClr val="C00000"/>
                </a:solidFill>
              </a:rPr>
              <a:t>Access to health-related treatment and services, Maternal Health and Infant well-being, Screening, Prevention, Intervention and Education</a:t>
            </a:r>
            <a:endParaRPr lang="en-US" b="1" i="1" dirty="0">
              <a:solidFill>
                <a:srgbClr val="C00000"/>
              </a:solidFill>
            </a:endParaRPr>
          </a:p>
        </p:txBody>
      </p:sp>
    </p:spTree>
    <p:custDataLst>
      <p:tags r:id="rId1"/>
    </p:custDataLst>
    <p:extLst>
      <p:ext uri="{BB962C8B-B14F-4D97-AF65-F5344CB8AC3E}">
        <p14:creationId xmlns:p14="http://schemas.microsoft.com/office/powerpoint/2010/main" val="1824508213"/>
      </p:ext>
    </p:extLst>
  </p:cSld>
  <p:clrMapOvr>
    <a:masterClrMapping/>
  </p:clrMapOvr>
  <mc:AlternateContent xmlns:mc="http://schemas.openxmlformats.org/markup-compatibility/2006" xmlns:p14="http://schemas.microsoft.com/office/powerpoint/2010/main">
    <mc:Choice Requires="p14">
      <p:transition spd="med" p14:dur="700" advClick="0" advTm="28911">
        <p:fade/>
      </p:transition>
    </mc:Choice>
    <mc:Fallback xmlns="">
      <p:transition spd="med" advClick="0" advTm="289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1000"/>
                                        <p:tgtEl>
                                          <p:spTgt spid="5">
                                            <p:txEl>
                                              <p:pRg st="5" end="5"/>
                                            </p:txEl>
                                          </p:spTgt>
                                        </p:tgtEl>
                                      </p:cBhvr>
                                    </p:animEffect>
                                    <p:anim calcmode="lin" valueType="num">
                                      <p:cBhvr>
                                        <p:cTn id="4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fade">
                                      <p:cBhvr>
                                        <p:cTn id="55" dur="1000"/>
                                        <p:tgtEl>
                                          <p:spTgt spid="5">
                                            <p:txEl>
                                              <p:pRg st="6" end="6"/>
                                            </p:txEl>
                                          </p:spTgt>
                                        </p:tgtEl>
                                      </p:cBhvr>
                                    </p:animEffect>
                                    <p:anim calcmode="lin" valueType="num">
                                      <p:cBhvr>
                                        <p:cTn id="5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fade">
                                      <p:cBhvr>
                                        <p:cTn id="62" dur="1000"/>
                                        <p:tgtEl>
                                          <p:spTgt spid="5">
                                            <p:txEl>
                                              <p:pRg st="7" end="7"/>
                                            </p:txEl>
                                          </p:spTgt>
                                        </p:tgtEl>
                                      </p:cBhvr>
                                    </p:animEffect>
                                    <p:anim calcmode="lin" valueType="num">
                                      <p:cBhvr>
                                        <p:cTn id="6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Effect transition="in" filter="fade">
                                      <p:cBhvr>
                                        <p:cTn id="69" dur="1000"/>
                                        <p:tgtEl>
                                          <p:spTgt spid="5">
                                            <p:txEl>
                                              <p:pRg st="8" end="8"/>
                                            </p:txEl>
                                          </p:spTgt>
                                        </p:tgtEl>
                                      </p:cBhvr>
                                    </p:animEffect>
                                    <p:anim calcmode="lin" valueType="num">
                                      <p:cBhvr>
                                        <p:cTn id="7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
                                            <p:txEl>
                                              <p:pRg st="9" end="9"/>
                                            </p:txEl>
                                          </p:spTgt>
                                        </p:tgtEl>
                                        <p:attrNameLst>
                                          <p:attrName>style.visibility</p:attrName>
                                        </p:attrNameLst>
                                      </p:cBhvr>
                                      <p:to>
                                        <p:strVal val="visible"/>
                                      </p:to>
                                    </p:set>
                                    <p:animEffect transition="in" filter="fade">
                                      <p:cBhvr>
                                        <p:cTn id="76" dur="1000"/>
                                        <p:tgtEl>
                                          <p:spTgt spid="5">
                                            <p:txEl>
                                              <p:pRg st="9" end="9"/>
                                            </p:txEl>
                                          </p:spTgt>
                                        </p:tgtEl>
                                      </p:cBhvr>
                                    </p:animEffect>
                                    <p:anim calcmode="lin" valueType="num">
                                      <p:cBhvr>
                                        <p:cTn id="7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fade">
                                      <p:cBhvr>
                                        <p:cTn id="83" dur="1000"/>
                                        <p:tgtEl>
                                          <p:spTgt spid="5">
                                            <p:txEl>
                                              <p:pRg st="10" end="10"/>
                                            </p:txEl>
                                          </p:spTgt>
                                        </p:tgtEl>
                                      </p:cBhvr>
                                    </p:animEffect>
                                    <p:anim calcmode="lin" valueType="num">
                                      <p:cBhvr>
                                        <p:cTn id="84"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5">
                                            <p:txEl>
                                              <p:pRg st="11" end="11"/>
                                            </p:txEl>
                                          </p:spTgt>
                                        </p:tgtEl>
                                        <p:attrNameLst>
                                          <p:attrName>style.visibility</p:attrName>
                                        </p:attrNameLst>
                                      </p:cBhvr>
                                      <p:to>
                                        <p:strVal val="visible"/>
                                      </p:to>
                                    </p:set>
                                    <p:animEffect transition="in" filter="fade">
                                      <p:cBhvr>
                                        <p:cTn id="90" dur="1000"/>
                                        <p:tgtEl>
                                          <p:spTgt spid="5">
                                            <p:txEl>
                                              <p:pRg st="11" end="11"/>
                                            </p:txEl>
                                          </p:spTgt>
                                        </p:tgtEl>
                                      </p:cBhvr>
                                    </p:animEffect>
                                    <p:anim calcmode="lin" valueType="num">
                                      <p:cBhvr>
                                        <p:cTn id="9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92"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11684" y="645191"/>
            <a:ext cx="4774915"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WHY GIVE TO UNITED WAY?</a:t>
            </a:r>
            <a:endParaRPr lang="en-US"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TextBox 2"/>
          <p:cNvSpPr txBox="1"/>
          <p:nvPr/>
        </p:nvSpPr>
        <p:spPr>
          <a:xfrm>
            <a:off x="1828800" y="1523999"/>
            <a:ext cx="5257800" cy="2246769"/>
          </a:xfrm>
          <a:prstGeom prst="rect">
            <a:avLst/>
          </a:prstGeom>
          <a:noFill/>
        </p:spPr>
        <p:txBody>
          <a:bodyPr wrap="square" rtlCol="0">
            <a:spAutoFit/>
          </a:bodyPr>
          <a:lstStyle/>
          <a:p>
            <a:pPr algn="ctr"/>
            <a:r>
              <a:rPr lang="en-US" sz="2000" dirty="0" smtClean="0"/>
              <a:t>Because the United Way process allows us to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GUARANTEE </a:t>
            </a:r>
          </a:p>
          <a:p>
            <a:pPr algn="ctr"/>
            <a:r>
              <a:rPr lang="en-US" b="1" dirty="0" smtClean="0"/>
              <a:t>WHERE YOUR DONATION IS GOING </a:t>
            </a:r>
          </a:p>
          <a:p>
            <a:pPr algn="ctr"/>
            <a:r>
              <a:rPr lang="en-US" sz="2000" dirty="0" smtClean="0"/>
              <a:t>and  to prove the direct impact it is having in</a:t>
            </a:r>
            <a:endParaRPr lang="en-US" dirty="0" smtClean="0"/>
          </a:p>
          <a:p>
            <a:pPr algn="ctr"/>
            <a:r>
              <a:rPr lang="en-US" b="1" dirty="0" smtClean="0"/>
              <a:t>CENTRE COUNTY.</a:t>
            </a:r>
          </a:p>
          <a:p>
            <a:pPr algn="ctr"/>
            <a:endParaRPr lang="en-US" b="1" dirty="0" smtClean="0"/>
          </a:p>
          <a:p>
            <a:pPr algn="ctr"/>
            <a:r>
              <a:rPr lang="en-US" dirty="0" smtClean="0"/>
              <a:t>It is not going to an agency to spend as they wish.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234" y="3886200"/>
            <a:ext cx="4572000" cy="2750820"/>
          </a:xfrm>
          <a:prstGeom prst="rect">
            <a:avLst/>
          </a:prstGeom>
        </p:spPr>
      </p:pic>
    </p:spTree>
    <p:custDataLst>
      <p:tags r:id="rId1"/>
    </p:custDataLst>
    <p:extLst>
      <p:ext uri="{BB962C8B-B14F-4D97-AF65-F5344CB8AC3E}">
        <p14:creationId xmlns:p14="http://schemas.microsoft.com/office/powerpoint/2010/main" val="2813397144"/>
      </p:ext>
    </p:extLst>
  </p:cSld>
  <p:clrMapOvr>
    <a:masterClrMapping/>
  </p:clrMapOvr>
  <mc:AlternateContent xmlns:mc="http://schemas.openxmlformats.org/markup-compatibility/2006" xmlns:p14="http://schemas.microsoft.com/office/powerpoint/2010/main">
    <mc:Choice Requires="p14">
      <p:transition spd="med" p14:dur="700" advClick="0" advTm="8411">
        <p:fade/>
      </p:transition>
    </mc:Choice>
    <mc:Fallback xmlns="">
      <p:transition spd="med" advClick="0" advTm="84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55964"/>
            <a:ext cx="9169400" cy="560387"/>
          </a:xfrm>
          <a:prstGeom prst="rect">
            <a:avLst/>
          </a:prstGeom>
          <a:solidFill>
            <a:schemeClr val="accent6">
              <a:lumMod val="60000"/>
              <a:lumOff val="40000"/>
            </a:schemeClr>
          </a:solidFill>
          <a:ln>
            <a:noFill/>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91200"/>
            <a:ext cx="1341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4698" y="1020633"/>
            <a:ext cx="397481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9600" y="605135"/>
            <a:ext cx="39751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5400000" algn="t" rotWithShape="0">
                    <a:prstClr val="black">
                      <a:alpha val="40000"/>
                    </a:prstClr>
                  </a:outerShdw>
                </a:effectLst>
              </a:rPr>
              <a:t>WHAT REALLY HAPPENS TO THE MONEY YOU DONATE?</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5400000" algn="t" rotWithShape="0">
                  <a:prstClr val="black">
                    <a:alpha val="40000"/>
                  </a:prstClr>
                </a:outerShdw>
              </a:effectLst>
            </a:endParaRPr>
          </a:p>
        </p:txBody>
      </p:sp>
      <p:sp>
        <p:nvSpPr>
          <p:cNvPr id="3" name="TextBox 2"/>
          <p:cNvSpPr txBox="1"/>
          <p:nvPr/>
        </p:nvSpPr>
        <p:spPr>
          <a:xfrm>
            <a:off x="381000" y="1600200"/>
            <a:ext cx="4203700" cy="2031325"/>
          </a:xfrm>
          <a:prstGeom prst="rect">
            <a:avLst/>
          </a:prstGeom>
          <a:noFill/>
        </p:spPr>
        <p:txBody>
          <a:bodyPr wrap="square" rtlCol="0">
            <a:spAutoFit/>
          </a:bodyPr>
          <a:lstStyle/>
          <a:p>
            <a:r>
              <a:rPr lang="en-US" dirty="0" smtClean="0"/>
              <a:t>We all know it takes money to raise money.  Centre County United Way utilizes a large volunteer base to raise awareness and financial support of our partner agencies.</a:t>
            </a:r>
          </a:p>
          <a:p>
            <a:endParaRPr lang="en-US" dirty="0" smtClean="0"/>
          </a:p>
          <a:p>
            <a:r>
              <a:rPr lang="en-US" dirty="0" smtClean="0"/>
              <a:t>A staff of 5 manages the day-to-day operations and support the volunteers.</a:t>
            </a:r>
            <a:endParaRPr lang="en-US" dirty="0"/>
          </a:p>
        </p:txBody>
      </p:sp>
    </p:spTree>
    <p:custDataLst>
      <p:tags r:id="rId1"/>
    </p:custDataLst>
    <p:extLst>
      <p:ext uri="{BB962C8B-B14F-4D97-AF65-F5344CB8AC3E}">
        <p14:creationId xmlns:p14="http://schemas.microsoft.com/office/powerpoint/2010/main" val="750707148"/>
      </p:ext>
    </p:extLst>
  </p:cSld>
  <p:clrMapOvr>
    <a:masterClrMapping/>
  </p:clrMapOvr>
  <mc:AlternateContent xmlns:mc="http://schemas.openxmlformats.org/markup-compatibility/2006" xmlns:p14="http://schemas.microsoft.com/office/powerpoint/2010/main">
    <mc:Choice Requires="p14">
      <p:transition spd="med" p14:dur="700" advClick="0" advTm="13625">
        <p:fade/>
      </p:transition>
    </mc:Choice>
    <mc:Fallback xmlns="">
      <p:transition spd="med" advClick="0" advTm="136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55964"/>
            <a:ext cx="9169400" cy="560387"/>
          </a:xfrm>
          <a:prstGeom prst="rect">
            <a:avLst/>
          </a:prstGeom>
          <a:solidFill>
            <a:schemeClr val="accent6">
              <a:lumMod val="60000"/>
              <a:lumOff val="40000"/>
            </a:schemeClr>
          </a:solidFill>
          <a:ln>
            <a:noFill/>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91200"/>
            <a:ext cx="1341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97150" y="689007"/>
            <a:ext cx="4870450" cy="523220"/>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2800" b="1" dirty="0" smtClean="0">
                <a:ln/>
                <a:solidFill>
                  <a:srgbClr val="00B050"/>
                </a:solidFill>
              </a:rPr>
              <a:t>WHO MAKES THE DECISIONS?</a:t>
            </a:r>
            <a:endParaRPr lang="en-US" sz="2000" b="1" dirty="0">
              <a:ln/>
              <a:solidFill>
                <a:srgbClr val="00B050"/>
              </a:solidFill>
            </a:endParaRPr>
          </a:p>
        </p:txBody>
      </p:sp>
      <p:sp>
        <p:nvSpPr>
          <p:cNvPr id="3" name="TextBox 2"/>
          <p:cNvSpPr txBox="1"/>
          <p:nvPr/>
        </p:nvSpPr>
        <p:spPr>
          <a:xfrm>
            <a:off x="1524000" y="1523999"/>
            <a:ext cx="5715000" cy="3200876"/>
          </a:xfrm>
          <a:prstGeom prst="rect">
            <a:avLst/>
          </a:prstGeom>
          <a:noFill/>
        </p:spPr>
        <p:txBody>
          <a:bodyPr wrap="square" rtlCol="0">
            <a:spAutoFit/>
          </a:bodyPr>
          <a:lstStyle/>
          <a:p>
            <a:pPr algn="ctr"/>
            <a:r>
              <a:rPr lang="en-US" sz="2000" b="1" dirty="0" smtClean="0"/>
              <a:t>VOLUNTEER</a:t>
            </a:r>
            <a:r>
              <a:rPr lang="en-US" sz="2000" dirty="0" smtClean="0"/>
              <a:t>S </a:t>
            </a:r>
            <a:endParaRPr lang="en-US" dirty="0" smtClean="0"/>
          </a:p>
          <a:p>
            <a:pPr algn="ctr"/>
            <a:r>
              <a:rPr lang="en-US" dirty="0" smtClean="0"/>
              <a:t>raise the money and</a:t>
            </a:r>
          </a:p>
          <a:p>
            <a:pPr algn="ctr"/>
            <a:r>
              <a:rPr lang="en-US" sz="2000" b="1" dirty="0" smtClean="0"/>
              <a:t>VOLUNTEERS</a:t>
            </a:r>
            <a:r>
              <a:rPr lang="en-US" sz="2000" dirty="0" smtClean="0"/>
              <a:t> </a:t>
            </a:r>
          </a:p>
          <a:p>
            <a:pPr algn="ctr"/>
            <a:r>
              <a:rPr lang="en-US" dirty="0" smtClean="0"/>
              <a:t>determine how much each</a:t>
            </a:r>
          </a:p>
          <a:p>
            <a:pPr algn="ctr"/>
            <a:r>
              <a:rPr lang="en-US" dirty="0" smtClean="0"/>
              <a:t> program receives through the</a:t>
            </a:r>
          </a:p>
          <a:p>
            <a:pPr algn="ctr"/>
            <a:r>
              <a:rPr lang="en-US" dirty="0" smtClean="0"/>
              <a:t>FUNDS DISTRIBUTION PROCESS.</a:t>
            </a:r>
          </a:p>
          <a:p>
            <a:pPr algn="ctr"/>
            <a:endParaRPr lang="en-US" dirty="0"/>
          </a:p>
          <a:p>
            <a:r>
              <a:rPr lang="en-US" dirty="0" smtClean="0"/>
              <a:t>Volunteers are recruited to serve as Community Representatives who visit the agencies to review </a:t>
            </a:r>
          </a:p>
          <a:p>
            <a:r>
              <a:rPr lang="en-US" dirty="0" smtClean="0"/>
              <a:t>program services, outcomes and financial management </a:t>
            </a:r>
          </a:p>
          <a:p>
            <a:r>
              <a:rPr lang="en-US" dirty="0" smtClean="0"/>
              <a:t>of United Way Donated Dollars.</a:t>
            </a:r>
          </a:p>
        </p:txBody>
      </p:sp>
      <p:pic>
        <p:nvPicPr>
          <p:cNvPr id="1026" name="Picture 2" descr="http://images.clipartpanda.com/green-dollar-sign-clipart-green-dollar-sign-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45191"/>
            <a:ext cx="1685925" cy="26858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0497242"/>
      </p:ext>
    </p:extLst>
  </p:cSld>
  <p:clrMapOvr>
    <a:masterClrMapping/>
  </p:clrMapOvr>
  <mc:AlternateContent xmlns:mc="http://schemas.openxmlformats.org/markup-compatibility/2006" xmlns:p14="http://schemas.microsoft.com/office/powerpoint/2010/main">
    <mc:Choice Requires="p14">
      <p:transition spd="med" p14:dur="700" advClick="0" advTm="9858">
        <p:fade/>
      </p:transition>
    </mc:Choice>
    <mc:Fallback xmlns="">
      <p:transition spd="med" advClick="0" advTm="985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1000" fill="hold"/>
                                        <p:tgtEl>
                                          <p:spTgt spid="1026"/>
                                        </p:tgtEl>
                                        <p:attrNameLst>
                                          <p:attrName>ppt_w</p:attrName>
                                        </p:attrNameLst>
                                      </p:cBhvr>
                                      <p:tavLst>
                                        <p:tav tm="0">
                                          <p:val>
                                            <p:fltVal val="0"/>
                                          </p:val>
                                        </p:tav>
                                        <p:tav tm="100000">
                                          <p:val>
                                            <p:strVal val="#ppt_w"/>
                                          </p:val>
                                        </p:tav>
                                      </p:tavLst>
                                    </p:anim>
                                    <p:anim calcmode="lin" valueType="num">
                                      <p:cBhvr>
                                        <p:cTn id="22" dur="1000" fill="hold"/>
                                        <p:tgtEl>
                                          <p:spTgt spid="1026"/>
                                        </p:tgtEl>
                                        <p:attrNameLst>
                                          <p:attrName>ppt_h</p:attrName>
                                        </p:attrNameLst>
                                      </p:cBhvr>
                                      <p:tavLst>
                                        <p:tav tm="0">
                                          <p:val>
                                            <p:fltVal val="0"/>
                                          </p:val>
                                        </p:tav>
                                        <p:tav tm="100000">
                                          <p:val>
                                            <p:strVal val="#ppt_h"/>
                                          </p:val>
                                        </p:tav>
                                      </p:tavLst>
                                    </p:anim>
                                    <p:anim calcmode="lin" valueType="num">
                                      <p:cBhvr>
                                        <p:cTn id="23" dur="1000" fill="hold"/>
                                        <p:tgtEl>
                                          <p:spTgt spid="1026"/>
                                        </p:tgtEl>
                                        <p:attrNameLst>
                                          <p:attrName>style.rotation</p:attrName>
                                        </p:attrNameLst>
                                      </p:cBhvr>
                                      <p:tavLst>
                                        <p:tav tm="0">
                                          <p:val>
                                            <p:fltVal val="90"/>
                                          </p:val>
                                        </p:tav>
                                        <p:tav tm="100000">
                                          <p:val>
                                            <p:fltVal val="0"/>
                                          </p:val>
                                        </p:tav>
                                      </p:tavLst>
                                    </p:anim>
                                    <p:animEffect transition="in" filter="fade">
                                      <p:cBhvr>
                                        <p:cTn id="2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823" y="5389209"/>
            <a:ext cx="1905000" cy="1293962"/>
          </a:xfrm>
          <a:prstGeom prst="rect">
            <a:avLst/>
          </a:prstGeom>
        </p:spPr>
      </p:pic>
      <p:sp>
        <p:nvSpPr>
          <p:cNvPr id="3" name="TextBox 2"/>
          <p:cNvSpPr txBox="1"/>
          <p:nvPr/>
        </p:nvSpPr>
        <p:spPr>
          <a:xfrm>
            <a:off x="4800600" y="316467"/>
            <a:ext cx="3581400"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smtClean="0"/>
              <a:t>Centre County United Way</a:t>
            </a:r>
          </a:p>
          <a:p>
            <a:pPr algn="ctr"/>
            <a:r>
              <a:rPr lang="en-US" sz="2400" dirty="0" smtClean="0"/>
              <a:t>FUNDS DISTRIBUTION PROCESS</a:t>
            </a:r>
            <a:endParaRPr lang="en-US" sz="2400" dirty="0"/>
          </a:p>
        </p:txBody>
      </p:sp>
      <p:sp>
        <p:nvSpPr>
          <p:cNvPr id="4" name="TextBox 3"/>
          <p:cNvSpPr txBox="1"/>
          <p:nvPr/>
        </p:nvSpPr>
        <p:spPr>
          <a:xfrm>
            <a:off x="428847" y="643082"/>
            <a:ext cx="2619153"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Funding applications are received from partner agencies and reviewed by CCUW staff.</a:t>
            </a:r>
            <a:endParaRPr lang="en-US" dirty="0"/>
          </a:p>
        </p:txBody>
      </p:sp>
      <p:sp>
        <p:nvSpPr>
          <p:cNvPr id="5" name="Bent Arrow 4"/>
          <p:cNvSpPr/>
          <p:nvPr/>
        </p:nvSpPr>
        <p:spPr>
          <a:xfrm rot="5400000">
            <a:off x="2825234" y="1185564"/>
            <a:ext cx="1143000" cy="6974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2374160" y="2133600"/>
            <a:ext cx="2590800"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Community Volunteers are trained and placed on panels of 4-6 people who visit 2-3 agencies.</a:t>
            </a:r>
            <a:endParaRPr lang="en-US" dirty="0"/>
          </a:p>
        </p:txBody>
      </p:sp>
      <p:sp>
        <p:nvSpPr>
          <p:cNvPr id="7" name="Bent Arrow 6"/>
          <p:cNvSpPr/>
          <p:nvPr/>
        </p:nvSpPr>
        <p:spPr>
          <a:xfrm rot="10800000">
            <a:off x="2188392" y="3461622"/>
            <a:ext cx="1481168" cy="111037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242782" y="3124200"/>
            <a:ext cx="1945611" cy="220813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Panels attend agency site visits to review programs and services, budgets and outcomes.</a:t>
            </a:r>
            <a:endParaRPr lang="en-US" dirty="0"/>
          </a:p>
        </p:txBody>
      </p:sp>
      <p:sp>
        <p:nvSpPr>
          <p:cNvPr id="9" name="Bent Arrow 8"/>
          <p:cNvSpPr/>
          <p:nvPr/>
        </p:nvSpPr>
        <p:spPr>
          <a:xfrm flipV="1">
            <a:off x="1155624" y="5305349"/>
            <a:ext cx="1712578" cy="75469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2895600" y="5105400"/>
            <a:ext cx="2045440"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Panels submit a funding recommendation for each agency.</a:t>
            </a:r>
            <a:endParaRPr lang="en-US" dirty="0"/>
          </a:p>
        </p:txBody>
      </p:sp>
      <p:sp>
        <p:nvSpPr>
          <p:cNvPr id="11" name="Bent Arrow 10"/>
          <p:cNvSpPr/>
          <p:nvPr/>
        </p:nvSpPr>
        <p:spPr>
          <a:xfrm rot="16200000" flipV="1">
            <a:off x="5375390" y="4182008"/>
            <a:ext cx="1074224" cy="189099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5105400" y="3243977"/>
            <a:ext cx="3188525" cy="13280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Panel chairs meet to prepare a final recommendation report to be submitted to the Board of Directors for approval.</a:t>
            </a:r>
            <a:endParaRPr lang="en-US" dirty="0"/>
          </a:p>
        </p:txBody>
      </p:sp>
      <p:sp>
        <p:nvSpPr>
          <p:cNvPr id="13" name="Up Arrow 12"/>
          <p:cNvSpPr/>
          <p:nvPr/>
        </p:nvSpPr>
        <p:spPr>
          <a:xfrm>
            <a:off x="6400800" y="2286000"/>
            <a:ext cx="419100" cy="9579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257800" y="1828800"/>
            <a:ext cx="2743200" cy="408623"/>
          </a:xfrm>
          <a:prstGeom prst="round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Programs receive funding!</a:t>
            </a:r>
            <a:endParaRPr lang="en-US" dirty="0"/>
          </a:p>
        </p:txBody>
      </p:sp>
    </p:spTree>
    <p:custDataLst>
      <p:tags r:id="rId1"/>
    </p:custDataLst>
    <p:extLst>
      <p:ext uri="{BB962C8B-B14F-4D97-AF65-F5344CB8AC3E}">
        <p14:creationId xmlns:p14="http://schemas.microsoft.com/office/powerpoint/2010/main" val="564522693"/>
      </p:ext>
    </p:extLst>
  </p:cSld>
  <p:clrMapOvr>
    <a:masterClrMapping/>
  </p:clrMapOvr>
  <mc:AlternateContent xmlns:mc="http://schemas.openxmlformats.org/markup-compatibility/2006" xmlns:p14="http://schemas.microsoft.com/office/powerpoint/2010/main">
    <mc:Choice Requires="p14">
      <p:transition spd="med" p14:dur="700" advClick="0" advTm="23800">
        <p:fade/>
      </p:transition>
    </mc:Choice>
    <mc:Fallback xmlns="">
      <p:transition spd="med" advClick="0" advTm="238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1+#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9169400" cy="560387"/>
          </a:xfrm>
          <a:prstGeom prst="rect">
            <a:avLst/>
          </a:prstGeom>
          <a:solidFill>
            <a:schemeClr val="accent6">
              <a:lumMod val="60000"/>
              <a:lumOff val="40000"/>
            </a:schemeClr>
          </a:solidFill>
          <a:ln>
            <a:noFill/>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91200"/>
            <a:ext cx="1341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7304" y="605134"/>
            <a:ext cx="4640495" cy="584775"/>
          </a:xfrm>
          <a:prstGeom prst="rect">
            <a:avLst/>
          </a:prstGeom>
          <a:noFill/>
        </p:spPr>
        <p:txBody>
          <a:bodyPr wrap="square" rtlCol="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WHAT’S IN IT FOR YOU?</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617305" y="1311797"/>
            <a:ext cx="8191731"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 stronger, healthier community</a:t>
            </a:r>
          </a:p>
          <a:p>
            <a:pPr marL="285750" indent="-285750">
              <a:buFont typeface="Arial" panose="020B0604020202020204" pitchFamily="34" charset="0"/>
              <a:buChar char="•"/>
            </a:pPr>
            <a:r>
              <a:rPr lang="en-US" sz="2400" dirty="0" smtClean="0"/>
              <a:t>A local approach to addressing our community’s needs</a:t>
            </a:r>
          </a:p>
          <a:p>
            <a:pPr marL="285750" indent="-285750">
              <a:buFont typeface="Arial" panose="020B0604020202020204" pitchFamily="34" charset="0"/>
              <a:buChar char="•"/>
            </a:pPr>
            <a:r>
              <a:rPr lang="en-US" sz="2400" dirty="0" smtClean="0"/>
              <a:t>A productive work force for the future</a:t>
            </a:r>
          </a:p>
          <a:p>
            <a:pPr marL="285750" indent="-285750">
              <a:buFont typeface="Arial" panose="020B0604020202020204" pitchFamily="34" charset="0"/>
              <a:buChar char="•"/>
            </a:pPr>
            <a:r>
              <a:rPr lang="en-US" sz="2400" dirty="0" smtClean="0"/>
              <a:t>A guaranteed return on your investment - with measurable and lasting results</a:t>
            </a:r>
          </a:p>
          <a:p>
            <a:pPr marL="285750" indent="-285750">
              <a:buFont typeface="Arial" panose="020B0604020202020204" pitchFamily="34" charset="0"/>
              <a:buChar char="•"/>
            </a:pPr>
            <a:r>
              <a:rPr lang="en-US" sz="2400" dirty="0" smtClean="0"/>
              <a:t>A meaningful way to give back AND pay it forward</a:t>
            </a:r>
          </a:p>
          <a:p>
            <a:endParaRPr lang="en-US" dirty="0"/>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t="38492" b="33964"/>
          <a:stretch/>
        </p:blipFill>
        <p:spPr>
          <a:xfrm>
            <a:off x="2415611" y="4267201"/>
            <a:ext cx="3925452" cy="15137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884796868"/>
      </p:ext>
    </p:extLst>
  </p:cSld>
  <p:clrMapOvr>
    <a:masterClrMapping/>
  </p:clrMapOvr>
  <mc:AlternateContent xmlns:mc="http://schemas.openxmlformats.org/markup-compatibility/2006" xmlns:p14="http://schemas.microsoft.com/office/powerpoint/2010/main">
    <mc:Choice Requires="p14">
      <p:transition spd="med" p14:dur="700" advClick="0" advTm="17110">
        <p:fade/>
      </p:transition>
    </mc:Choice>
    <mc:Fallback xmlns="">
      <p:transition spd="med" advClick="0" advTm="171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ox(in)">
                                      <p:cBhvr>
                                        <p:cTn id="4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72265"/>
            <a:ext cx="5486400" cy="64008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380840"/>
            <a:ext cx="190182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72200" y="762000"/>
            <a:ext cx="2667000" cy="424731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Centre County United Way </a:t>
            </a:r>
          </a:p>
          <a:p>
            <a:pPr algn="ctr"/>
            <a:r>
              <a:rPr lang="en-US" sz="2400" dirty="0" smtClean="0">
                <a:latin typeface="Arial" panose="020B0604020202020204" pitchFamily="34" charset="0"/>
                <a:cs typeface="Arial" panose="020B0604020202020204" pitchFamily="34" charset="0"/>
              </a:rPr>
              <a:t>and our</a:t>
            </a:r>
          </a:p>
          <a:p>
            <a:pPr algn="ctr"/>
            <a:r>
              <a:rPr lang="en-US" sz="2400" dirty="0" smtClean="0">
                <a:latin typeface="Arial" panose="020B0604020202020204" pitchFamily="34" charset="0"/>
                <a:cs typeface="Arial" panose="020B0604020202020204" pitchFamily="34" charset="0"/>
              </a:rPr>
              <a:t>Partner Agencies work together to ensure that every “Jamie” </a:t>
            </a:r>
          </a:p>
          <a:p>
            <a:pPr algn="ctr"/>
            <a:r>
              <a:rPr lang="en-US" sz="2400" dirty="0" smtClean="0">
                <a:latin typeface="Arial" panose="020B0604020202020204" pitchFamily="34" charset="0"/>
                <a:cs typeface="Arial" panose="020B0604020202020204" pitchFamily="34" charset="0"/>
              </a:rPr>
              <a:t>has support </a:t>
            </a:r>
          </a:p>
          <a:p>
            <a:pPr algn="ctr"/>
            <a:r>
              <a:rPr lang="en-US" sz="2400" dirty="0" smtClean="0">
                <a:latin typeface="Arial" panose="020B0604020202020204" pitchFamily="34" charset="0"/>
                <a:cs typeface="Arial" panose="020B0604020202020204" pitchFamily="34" charset="0"/>
              </a:rPr>
              <a:t>along the way.</a:t>
            </a:r>
          </a:p>
          <a:p>
            <a:endParaRPr lang="en-US" dirty="0"/>
          </a:p>
          <a:p>
            <a:pPr algn="ctr"/>
            <a:r>
              <a:rPr lang="en-US" b="1" dirty="0" smtClean="0"/>
              <a:t>It takes all of us to</a:t>
            </a:r>
          </a:p>
          <a:p>
            <a:pPr algn="ctr"/>
            <a:r>
              <a:rPr lang="en-US" b="1" dirty="0" smtClean="0"/>
              <a:t>LIVE UNITED!</a:t>
            </a:r>
          </a:p>
        </p:txBody>
      </p:sp>
    </p:spTree>
    <p:custDataLst>
      <p:tags r:id="rId1"/>
    </p:custDataLst>
    <p:extLst>
      <p:ext uri="{BB962C8B-B14F-4D97-AF65-F5344CB8AC3E}">
        <p14:creationId xmlns:p14="http://schemas.microsoft.com/office/powerpoint/2010/main" val="863817953"/>
      </p:ext>
    </p:extLst>
  </p:cSld>
  <p:clrMapOvr>
    <a:masterClrMapping/>
  </p:clrMapOvr>
  <mc:AlternateContent xmlns:mc="http://schemas.openxmlformats.org/markup-compatibility/2006" xmlns:p14="http://schemas.microsoft.com/office/powerpoint/2010/main">
    <mc:Choice Requires="p14">
      <p:transition spd="med" p14:dur="700" advClick="0" advTm="10888">
        <p:fade/>
      </p:transition>
    </mc:Choice>
    <mc:Fallback xmlns="">
      <p:transition spd="med" advClick="0" advTm="1088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257800"/>
            <a:ext cx="19081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2800" y="3124200"/>
            <a:ext cx="2286000" cy="523220"/>
          </a:xfrm>
          <a:prstGeom prst="rect">
            <a:avLst/>
          </a:prstGeom>
          <a:noFill/>
        </p:spPr>
        <p:txBody>
          <a:bodyPr wrap="square" rtlCol="0">
            <a:spAutoFit/>
          </a:bodyPr>
          <a:lstStyle/>
          <a:p>
            <a:r>
              <a:rPr lang="en-US" sz="2800" b="1" dirty="0" smtClean="0"/>
              <a:t>THANK YOU!</a:t>
            </a:r>
            <a:endParaRPr lang="en-US" sz="2800" b="1" dirty="0"/>
          </a:p>
        </p:txBody>
      </p:sp>
    </p:spTree>
    <p:custDataLst>
      <p:tags r:id="rId1"/>
    </p:custDataLst>
    <p:extLst>
      <p:ext uri="{BB962C8B-B14F-4D97-AF65-F5344CB8AC3E}">
        <p14:creationId xmlns:p14="http://schemas.microsoft.com/office/powerpoint/2010/main" val="1302059057"/>
      </p:ext>
    </p:extLst>
  </p:cSld>
  <p:clrMapOvr>
    <a:masterClrMapping/>
  </p:clrMapOvr>
  <mc:AlternateContent xmlns:mc="http://schemas.openxmlformats.org/markup-compatibility/2006" xmlns:p14="http://schemas.microsoft.com/office/powerpoint/2010/main">
    <mc:Choice Requires="p14">
      <p:transition spd="med" p14:dur="700" advClick="0" advTm="7753">
        <p:fade/>
      </p:transition>
    </mc:Choice>
    <mc:Fallback xmlns="">
      <p:transition spd="med" advClick="0" advTm="775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nitedwayga.org/sites/unitedwayga.org/files/What%20United%20Way%20Does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025972" cy="6228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44500"/>
      </p:ext>
    </p:extLst>
  </p:cSld>
  <p:clrMapOvr>
    <a:masterClrMapping/>
  </p:clrMapOvr>
  <mc:AlternateContent xmlns:mc="http://schemas.openxmlformats.org/markup-compatibility/2006" xmlns:p14="http://schemas.microsoft.com/office/powerpoint/2010/main">
    <mc:Choice Requires="p14">
      <p:transition spd="med" p14:dur="700" advClick="0" advTm="6205">
        <p:fade/>
      </p:transition>
    </mc:Choice>
    <mc:Fallback xmlns="">
      <p:transition spd="med" advClick="0" advTm="6205">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153400" cy="5724644"/>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CENTRE COUNTY UNITED WAY</a:t>
            </a:r>
            <a:r>
              <a:rPr lang="en-US" sz="2400" b="1" dirty="0" smtClean="0">
                <a:solidFill>
                  <a:schemeClr val="accent1">
                    <a:lumMod val="75000"/>
                  </a:schemeClr>
                </a:solidFill>
              </a:rPr>
              <a:t>:</a:t>
            </a:r>
          </a:p>
          <a:p>
            <a:pPr marL="285750" indent="-285750">
              <a:lnSpc>
                <a:spcPct val="150000"/>
              </a:lnSpc>
              <a:buFont typeface="Arial" panose="020B0604020202020204" pitchFamily="34" charset="0"/>
              <a:buChar char="•"/>
            </a:pPr>
            <a:r>
              <a:rPr lang="en-US" dirty="0" smtClean="0"/>
              <a:t>501(c)3 non-profit organization</a:t>
            </a:r>
          </a:p>
          <a:p>
            <a:pPr marL="285750" indent="-285750">
              <a:lnSpc>
                <a:spcPct val="150000"/>
              </a:lnSpc>
              <a:buFont typeface="Arial" panose="020B0604020202020204" pitchFamily="34" charset="0"/>
              <a:buChar char="•"/>
            </a:pPr>
            <a:r>
              <a:rPr lang="en-US" dirty="0" smtClean="0"/>
              <a:t>A member of the United Way Worldwide Network – a resource for an identifiable brand, advocacy, training and marketing materials – not a governing body</a:t>
            </a:r>
          </a:p>
          <a:p>
            <a:pPr marL="285750" indent="-285750">
              <a:lnSpc>
                <a:spcPct val="150000"/>
              </a:lnSpc>
              <a:buFont typeface="Arial" panose="020B0604020202020204" pitchFamily="34" charset="0"/>
              <a:buChar char="•"/>
            </a:pPr>
            <a:r>
              <a:rPr lang="en-US" dirty="0" smtClean="0"/>
              <a:t>Managed and governed by a local Board of Directors</a:t>
            </a:r>
          </a:p>
          <a:p>
            <a:pPr marL="285750" indent="-285750">
              <a:lnSpc>
                <a:spcPct val="150000"/>
              </a:lnSpc>
              <a:buFont typeface="Arial" panose="020B0604020202020204" pitchFamily="34" charset="0"/>
              <a:buChar char="•"/>
            </a:pPr>
            <a:r>
              <a:rPr lang="en-US" dirty="0" smtClean="0"/>
              <a:t>Volunteer driven</a:t>
            </a:r>
          </a:p>
          <a:p>
            <a:pPr marL="285750" indent="-285750">
              <a:lnSpc>
                <a:spcPct val="150000"/>
              </a:lnSpc>
              <a:buFont typeface="Arial" panose="020B0604020202020204" pitchFamily="34" charset="0"/>
              <a:buChar char="•"/>
            </a:pPr>
            <a:r>
              <a:rPr lang="en-US" dirty="0" smtClean="0"/>
              <a:t>Focused on improving access to education, financial stability and health for Centre County residents</a:t>
            </a:r>
          </a:p>
          <a:p>
            <a:pPr marL="285750" indent="-285750">
              <a:lnSpc>
                <a:spcPct val="150000"/>
              </a:lnSpc>
              <a:buFont typeface="Arial" panose="020B0604020202020204" pitchFamily="34" charset="0"/>
              <a:buChar char="•"/>
            </a:pPr>
            <a:r>
              <a:rPr lang="en-US" dirty="0" smtClean="0"/>
              <a:t>Partnered with 35 local health &amp; human service agencies who provide direct services to our county residents</a:t>
            </a:r>
          </a:p>
          <a:p>
            <a:pPr marL="285750" indent="-285750">
              <a:lnSpc>
                <a:spcPct val="150000"/>
              </a:lnSpc>
              <a:buFont typeface="Arial" panose="020B0604020202020204" pitchFamily="34" charset="0"/>
              <a:buChar char="•"/>
            </a:pPr>
            <a:r>
              <a:rPr lang="en-US" dirty="0" smtClean="0"/>
              <a:t>Dedicated to raising funds for partner agency programs so agency staff can do the hands-on work they are trained to do</a:t>
            </a:r>
          </a:p>
          <a:p>
            <a:pPr marL="285750" indent="-285750">
              <a:lnSpc>
                <a:spcPct val="150000"/>
              </a:lnSpc>
              <a:buFont typeface="Arial" panose="020B0604020202020204" pitchFamily="34" charset="0"/>
              <a:buChar char="•"/>
            </a:pPr>
            <a:r>
              <a:rPr lang="en-US" dirty="0" smtClean="0"/>
              <a:t>Committed to building collaborative responses to community needs </a:t>
            </a:r>
          </a:p>
          <a:p>
            <a:endParaRPr lang="en-US" dirty="0"/>
          </a:p>
        </p:txBody>
      </p:sp>
    </p:spTree>
    <p:custDataLst>
      <p:tags r:id="rId1"/>
    </p:custDataLst>
    <p:extLst>
      <p:ext uri="{BB962C8B-B14F-4D97-AF65-F5344CB8AC3E}">
        <p14:creationId xmlns:p14="http://schemas.microsoft.com/office/powerpoint/2010/main" val="3143052351"/>
      </p:ext>
    </p:extLst>
  </p:cSld>
  <p:clrMapOvr>
    <a:masterClrMapping/>
  </p:clrMapOvr>
  <mc:AlternateContent xmlns:mc="http://schemas.openxmlformats.org/markup-compatibility/2006" xmlns:p14="http://schemas.microsoft.com/office/powerpoint/2010/main">
    <mc:Choice Requires="p14">
      <p:transition spd="med" p14:dur="700" advClick="0" advTm="29025">
        <p:fade/>
      </p:transition>
    </mc:Choice>
    <mc:Fallback xmlns="">
      <p:transition spd="med" advClick="0" advTm="2902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55964"/>
            <a:ext cx="9169400" cy="560387"/>
          </a:xfrm>
          <a:prstGeom prst="rect">
            <a:avLst/>
          </a:prstGeom>
          <a:solidFill>
            <a:schemeClr val="accent6">
              <a:lumMod val="60000"/>
              <a:lumOff val="40000"/>
            </a:schemeClr>
          </a:solidFill>
          <a:ln>
            <a:noFill/>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91200"/>
            <a:ext cx="1341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378766"/>
            <a:ext cx="40386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OUR PARTNER AGENCIES</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304800" y="990600"/>
            <a:ext cx="8382000" cy="1015663"/>
          </a:xfrm>
          <a:prstGeom prst="rect">
            <a:avLst/>
          </a:prstGeom>
          <a:noFill/>
        </p:spPr>
        <p:txBody>
          <a:bodyPr wrap="square" rtlCol="0">
            <a:spAutoFit/>
          </a:bodyPr>
          <a:lstStyle/>
          <a:p>
            <a:r>
              <a:rPr lang="en-US" sz="2000" dirty="0" smtClean="0"/>
              <a:t>Centre County United Way donations fund </a:t>
            </a:r>
            <a:r>
              <a:rPr lang="en-US" sz="2000" b="1" dirty="0" smtClean="0"/>
              <a:t>programs </a:t>
            </a:r>
            <a:r>
              <a:rPr lang="en-US" sz="2000" dirty="0" smtClean="0"/>
              <a:t>– </a:t>
            </a:r>
            <a:r>
              <a:rPr lang="en-US" sz="2000" b="1" dirty="0" smtClean="0"/>
              <a:t>not the agency </a:t>
            </a:r>
            <a:r>
              <a:rPr lang="en-US" sz="2000" dirty="0" smtClean="0"/>
              <a:t>that provides the program.  </a:t>
            </a:r>
          </a:p>
          <a:p>
            <a:r>
              <a:rPr lang="en-US" sz="2000" dirty="0" smtClean="0"/>
              <a:t>All of the funded programs focus on the building blocks of a quality life</a:t>
            </a:r>
            <a:r>
              <a:rPr lang="en-US" dirty="0" smtClean="0"/>
              <a:t>. </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2362200"/>
            <a:ext cx="2607434" cy="2209800"/>
          </a:xfrm>
          <a:prstGeom prst="rect">
            <a:avLst/>
          </a:prstGeom>
        </p:spPr>
      </p:pic>
      <p:sp>
        <p:nvSpPr>
          <p:cNvPr id="5" name="TextBox 4"/>
          <p:cNvSpPr txBox="1"/>
          <p:nvPr/>
        </p:nvSpPr>
        <p:spPr>
          <a:xfrm>
            <a:off x="3886200" y="2438400"/>
            <a:ext cx="4191000" cy="2246769"/>
          </a:xfrm>
          <a:prstGeom prst="rect">
            <a:avLst/>
          </a:prstGeom>
          <a:noFill/>
        </p:spPr>
        <p:txBody>
          <a:bodyPr wrap="square" rtlCol="0">
            <a:spAutoFit/>
          </a:bodyPr>
          <a:lstStyle/>
          <a:p>
            <a:r>
              <a:rPr lang="en-US" sz="2800" b="1" dirty="0" smtClean="0"/>
              <a:t>EDUCATION</a:t>
            </a:r>
          </a:p>
          <a:p>
            <a:endParaRPr lang="en-US" sz="2800" b="1" dirty="0"/>
          </a:p>
          <a:p>
            <a:r>
              <a:rPr lang="en-US" sz="2800" b="1" dirty="0" smtClean="0"/>
              <a:t>FINANCIAL STABILITY</a:t>
            </a:r>
          </a:p>
          <a:p>
            <a:endParaRPr lang="en-US" sz="2800" b="1" dirty="0"/>
          </a:p>
          <a:p>
            <a:r>
              <a:rPr lang="en-US" sz="2800" b="1" dirty="0" smtClean="0"/>
              <a:t>HEALTH</a:t>
            </a:r>
            <a:endParaRPr lang="en-US" sz="2800" b="1" dirty="0"/>
          </a:p>
        </p:txBody>
      </p:sp>
    </p:spTree>
    <p:custDataLst>
      <p:tags r:id="rId1"/>
    </p:custDataLst>
    <p:extLst>
      <p:ext uri="{BB962C8B-B14F-4D97-AF65-F5344CB8AC3E}">
        <p14:creationId xmlns:p14="http://schemas.microsoft.com/office/powerpoint/2010/main" val="1434244824"/>
      </p:ext>
    </p:extLst>
  </p:cSld>
  <p:clrMapOvr>
    <a:masterClrMapping/>
  </p:clrMapOvr>
  <mc:AlternateContent xmlns:mc="http://schemas.openxmlformats.org/markup-compatibility/2006" xmlns:p14="http://schemas.microsoft.com/office/powerpoint/2010/main">
    <mc:Choice Requires="p14">
      <p:transition spd="med" p14:dur="700" advClick="0" advTm="11067">
        <p:fade/>
      </p:transition>
    </mc:Choice>
    <mc:Fallback xmlns="">
      <p:transition spd="med" advClick="0" advTm="1106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2133600"/>
            <a:ext cx="7391400" cy="4247317"/>
          </a:xfrm>
          <a:prstGeom prst="rect">
            <a:avLst/>
          </a:prstGeom>
          <a:noFill/>
        </p:spPr>
        <p:txBody>
          <a:bodyPr wrap="square" rtlCol="0">
            <a:spAutoFit/>
          </a:bodyPr>
          <a:lstStyle/>
          <a:p>
            <a:pPr>
              <a:lnSpc>
                <a:spcPct val="150000"/>
              </a:lnSpc>
            </a:pPr>
            <a:r>
              <a:rPr lang="en-US" dirty="0" smtClean="0"/>
              <a:t>“</a:t>
            </a:r>
            <a:r>
              <a:rPr lang="en-US" dirty="0"/>
              <a:t>Our partnership with the Penns Valley Area Jr / </a:t>
            </a:r>
            <a:r>
              <a:rPr lang="en-US" dirty="0" err="1"/>
              <a:t>Sr</a:t>
            </a:r>
            <a:r>
              <a:rPr lang="en-US" dirty="0"/>
              <a:t> High School in helping all students get library cards and teaching them how to use our downloadable </a:t>
            </a:r>
            <a:r>
              <a:rPr lang="en-US" dirty="0" err="1"/>
              <a:t>ebooks</a:t>
            </a:r>
            <a:r>
              <a:rPr lang="en-US" dirty="0"/>
              <a:t> and audio has enabled several students who struggle with reading the required literature to access the audiobooks on their school computers.  This has allowed them to read the book along with the audio enhancing both reading and comprehension skills.” </a:t>
            </a:r>
          </a:p>
          <a:p>
            <a:pPr>
              <a:lnSpc>
                <a:spcPct val="150000"/>
              </a:lnSpc>
            </a:pPr>
            <a:r>
              <a:rPr lang="en-US" dirty="0"/>
              <a:t>			</a:t>
            </a:r>
          </a:p>
          <a:p>
            <a:pPr>
              <a:lnSpc>
                <a:spcPct val="150000"/>
              </a:lnSpc>
            </a:pPr>
            <a:r>
              <a:rPr lang="en-US" b="1" i="1" dirty="0" smtClean="0"/>
              <a:t>Centre County Library, Centre Hall </a:t>
            </a:r>
            <a:r>
              <a:rPr lang="en-US" b="1" i="1" dirty="0"/>
              <a:t>Area Branch </a:t>
            </a:r>
            <a:r>
              <a:rPr lang="en-US" b="1" i="1" dirty="0" smtClean="0"/>
              <a:t> </a:t>
            </a:r>
            <a:endParaRPr lang="en-US" b="1" i="1" dirty="0"/>
          </a:p>
          <a:p>
            <a:pPr>
              <a:lnSpc>
                <a:spcPct val="150000"/>
              </a:lnSpc>
            </a:pPr>
            <a:endParaRPr lang="en-US" dirty="0"/>
          </a:p>
          <a:p>
            <a:pPr>
              <a:lnSpc>
                <a:spcPct val="150000"/>
              </a:lnSpc>
            </a:pPr>
            <a:r>
              <a:rPr lang="en-US" dirty="0" smtClean="0"/>
              <a:t>	</a:t>
            </a:r>
            <a:endParaRPr lang="en-US" dirty="0"/>
          </a:p>
        </p:txBody>
      </p:sp>
      <p:sp>
        <p:nvSpPr>
          <p:cNvPr id="4" name="Right Arrow 3"/>
          <p:cNvSpPr/>
          <p:nvPr/>
        </p:nvSpPr>
        <p:spPr>
          <a:xfrm>
            <a:off x="0" y="621587"/>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38200"/>
            <a:ext cx="72739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13557464"/>
      </p:ext>
    </p:extLst>
  </p:cSld>
  <p:clrMapOvr>
    <a:masterClrMapping/>
  </p:clrMapOvr>
  <mc:AlternateContent xmlns:mc="http://schemas.openxmlformats.org/markup-compatibility/2006" xmlns:p14="http://schemas.microsoft.com/office/powerpoint/2010/main">
    <mc:Choice Requires="p14">
      <p:transition spd="med" p14:dur="700" advClick="0" advTm="16257">
        <p:fade/>
      </p:transition>
    </mc:Choice>
    <mc:Fallback xmlns="">
      <p:transition spd="med" advClick="0" advTm="162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1000"/>
                                        <p:tgtEl>
                                          <p:spTgt spid="1031"/>
                                        </p:tgtEl>
                                      </p:cBhvr>
                                    </p:animEffect>
                                    <p:anim calcmode="lin" valueType="num">
                                      <p:cBhvr>
                                        <p:cTn id="8" dur="1000" fill="hold"/>
                                        <p:tgtEl>
                                          <p:spTgt spid="1031"/>
                                        </p:tgtEl>
                                        <p:attrNameLst>
                                          <p:attrName>ppt_x</p:attrName>
                                        </p:attrNameLst>
                                      </p:cBhvr>
                                      <p:tavLst>
                                        <p:tav tm="0">
                                          <p:val>
                                            <p:strVal val="#ppt_x"/>
                                          </p:val>
                                        </p:tav>
                                        <p:tav tm="100000">
                                          <p:val>
                                            <p:strVal val="#ppt_x"/>
                                          </p:val>
                                        </p:tav>
                                      </p:tavLst>
                                    </p:anim>
                                    <p:anim calcmode="lin" valueType="num">
                                      <p:cBhvr>
                                        <p:cTn id="9"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81600"/>
            <a:ext cx="9169400" cy="560387"/>
          </a:xfrm>
          <a:prstGeom prst="rect">
            <a:avLst/>
          </a:prstGeom>
          <a:solidFill>
            <a:schemeClr val="accent6">
              <a:lumMod val="60000"/>
              <a:lumOff val="40000"/>
            </a:schemeClr>
          </a:solidFill>
          <a:ln>
            <a:noFill/>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91200"/>
            <a:ext cx="1341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0893"/>
            <a:ext cx="8153400" cy="461665"/>
          </a:xfrm>
          <a:prstGeom prst="rect">
            <a:avLst/>
          </a:prstGeom>
          <a:noFill/>
        </p:spPr>
        <p:txBody>
          <a:bodyPr wrap="square" rtlCol="0">
            <a:spAutoFit/>
          </a:bodyPr>
          <a:lstStyle/>
          <a:p>
            <a:r>
              <a:rPr lang="en-US" sz="2400" b="1" dirty="0" smtClean="0"/>
              <a:t>THE PROGRAMS that focus on </a:t>
            </a:r>
            <a:r>
              <a:rPr lang="en-US" sz="2400" b="1" dirty="0" smtClean="0">
                <a:solidFill>
                  <a:srgbClr val="C00000"/>
                </a:solidFill>
              </a:rPr>
              <a:t>EDUCATION</a:t>
            </a:r>
            <a:r>
              <a:rPr lang="en-US" sz="2400" b="1" dirty="0" smtClean="0"/>
              <a:t>:</a:t>
            </a:r>
            <a:endParaRPr lang="en-US" sz="2400" b="1" dirty="0"/>
          </a:p>
        </p:txBody>
      </p:sp>
      <p:sp>
        <p:nvSpPr>
          <p:cNvPr id="5" name="TextBox 4"/>
          <p:cNvSpPr txBox="1"/>
          <p:nvPr/>
        </p:nvSpPr>
        <p:spPr>
          <a:xfrm>
            <a:off x="1828800" y="965771"/>
            <a:ext cx="6458110" cy="3170099"/>
          </a:xfrm>
          <a:prstGeom prst="rect">
            <a:avLst/>
          </a:prstGeom>
          <a:noFill/>
        </p:spPr>
        <p:txBody>
          <a:bodyPr wrap="square" numCol="1" rtlCol="0">
            <a:spAutoFit/>
          </a:bodyPr>
          <a:lstStyle/>
          <a:p>
            <a:r>
              <a:rPr lang="en-US" sz="2000" dirty="0" smtClean="0">
                <a:latin typeface="Arial Narrow" panose="020B0606020202030204" pitchFamily="34" charset="0"/>
              </a:rPr>
              <a:t>Girls Scouts, Cub Scouts, Boy Scouts, </a:t>
            </a:r>
          </a:p>
          <a:p>
            <a:r>
              <a:rPr lang="en-US" sz="2000" dirty="0" smtClean="0">
                <a:latin typeface="Arial Narrow" panose="020B0606020202030204" pitchFamily="34" charset="0"/>
              </a:rPr>
              <a:t>Venture/Explorer Program, Camping, Outdoor Education</a:t>
            </a:r>
          </a:p>
          <a:p>
            <a:r>
              <a:rPr lang="en-US" sz="2000" dirty="0" smtClean="0">
                <a:latin typeface="Arial Narrow" panose="020B0606020202030204" pitchFamily="34" charset="0"/>
              </a:rPr>
              <a:t>Mediation, Pretrial Release, Youth Aid Panel</a:t>
            </a:r>
          </a:p>
          <a:p>
            <a:r>
              <a:rPr lang="en-US" sz="2000" dirty="0" smtClean="0">
                <a:latin typeface="Arial Narrow" panose="020B0606020202030204" pitchFamily="34" charset="0"/>
              </a:rPr>
              <a:t>Bookmobile, Bellefonte, Centre Hall &amp; Holt Libraries</a:t>
            </a:r>
          </a:p>
          <a:p>
            <a:r>
              <a:rPr lang="en-US" sz="2000" dirty="0" smtClean="0">
                <a:latin typeface="Arial Narrow" panose="020B0606020202030204" pitchFamily="34" charset="0"/>
              </a:rPr>
              <a:t>Big Brothers Big Sisters, Jeans for Teens, </a:t>
            </a:r>
          </a:p>
          <a:p>
            <a:r>
              <a:rPr lang="en-US" sz="2000" dirty="0" smtClean="0">
                <a:latin typeface="Arial Narrow" panose="020B0606020202030204" pitchFamily="34" charset="0"/>
              </a:rPr>
              <a:t>Bellefonte &amp; Mountaintop Youth Centers</a:t>
            </a:r>
          </a:p>
          <a:p>
            <a:r>
              <a:rPr lang="en-US" sz="2000" dirty="0" smtClean="0">
                <a:latin typeface="Arial Narrow" panose="020B0606020202030204" pitchFamily="34" charset="0"/>
              </a:rPr>
              <a:t>Project Restore @ CentrePeace</a:t>
            </a:r>
          </a:p>
          <a:p>
            <a:r>
              <a:rPr lang="en-US" sz="2000" dirty="0" smtClean="0">
                <a:latin typeface="Arial Narrow" panose="020B0606020202030204" pitchFamily="34" charset="0"/>
              </a:rPr>
              <a:t>Child Care Education Safety Net</a:t>
            </a:r>
          </a:p>
          <a:p>
            <a:r>
              <a:rPr lang="en-US" sz="2000" dirty="0" smtClean="0">
                <a:latin typeface="Arial Narrow" panose="020B0606020202030204" pitchFamily="34" charset="0"/>
              </a:rPr>
              <a:t>Literacy Programs, Blueprints for Success</a:t>
            </a:r>
          </a:p>
          <a:p>
            <a:r>
              <a:rPr lang="en-US" sz="2000" dirty="0" smtClean="0">
                <a:latin typeface="Arial Narrow" panose="020B0606020202030204" pitchFamily="34" charset="0"/>
              </a:rPr>
              <a:t>Park Forest Preschool		</a:t>
            </a:r>
            <a:endParaRPr lang="en-US" sz="2000" dirty="0">
              <a:latin typeface="Arial Narrow" panose="020B0606020202030204" pitchFamily="34" charset="0"/>
            </a:endParaRPr>
          </a:p>
        </p:txBody>
      </p:sp>
      <p:sp>
        <p:nvSpPr>
          <p:cNvPr id="7" name="TextBox 6"/>
          <p:cNvSpPr txBox="1"/>
          <p:nvPr/>
        </p:nvSpPr>
        <p:spPr>
          <a:xfrm>
            <a:off x="381000" y="5906869"/>
            <a:ext cx="6789737" cy="646331"/>
          </a:xfrm>
          <a:prstGeom prst="rect">
            <a:avLst/>
          </a:prstGeom>
          <a:noFill/>
        </p:spPr>
        <p:txBody>
          <a:bodyPr wrap="square" rtlCol="0">
            <a:spAutoFit/>
          </a:bodyPr>
          <a:lstStyle/>
          <a:p>
            <a:r>
              <a:rPr lang="en-US" b="1" i="1" dirty="0" smtClean="0">
                <a:solidFill>
                  <a:srgbClr val="C00000"/>
                </a:solidFill>
              </a:rPr>
              <a:t>School Preparedness and Success, Adult Literacy, After-School and Mentoring Programs, Leadership Opportunities, Career Exploration</a:t>
            </a:r>
            <a:endParaRPr lang="en-US" b="1" i="1" dirty="0">
              <a:solidFill>
                <a:srgbClr val="C00000"/>
              </a:solidFill>
            </a:endParaRPr>
          </a:p>
        </p:txBody>
      </p:sp>
    </p:spTree>
    <p:custDataLst>
      <p:tags r:id="rId1"/>
    </p:custDataLst>
    <p:extLst>
      <p:ext uri="{BB962C8B-B14F-4D97-AF65-F5344CB8AC3E}">
        <p14:creationId xmlns:p14="http://schemas.microsoft.com/office/powerpoint/2010/main" val="4041649631"/>
      </p:ext>
    </p:extLst>
  </p:cSld>
  <p:clrMapOvr>
    <a:masterClrMapping/>
  </p:clrMapOvr>
  <mc:AlternateContent xmlns:mc="http://schemas.openxmlformats.org/markup-compatibility/2006" xmlns:p14="http://schemas.microsoft.com/office/powerpoint/2010/main">
    <mc:Choice Requires="p14">
      <p:transition spd="med" p14:dur="700" advClick="0" advTm="7748">
        <p:fade/>
      </p:transition>
    </mc:Choice>
    <mc:Fallback xmlns="">
      <p:transition spd="med" advClick="0" advTm="77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1000"/>
                                        <p:tgtEl>
                                          <p:spTgt spid="5">
                                            <p:txEl>
                                              <p:pRg st="1" end="1"/>
                                            </p:txEl>
                                          </p:spTgt>
                                        </p:tgtEl>
                                      </p:cBhvr>
                                    </p:animEffect>
                                    <p:anim calcmode="lin" valueType="num">
                                      <p:cBhvr>
                                        <p:cTn id="2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fade">
                                      <p:cBhvr>
                                        <p:cTn id="41" dur="1000"/>
                                        <p:tgtEl>
                                          <p:spTgt spid="5">
                                            <p:txEl>
                                              <p:pRg st="4" end="4"/>
                                            </p:txEl>
                                          </p:spTgt>
                                        </p:tgtEl>
                                      </p:cBhvr>
                                    </p:animEffect>
                                    <p:anim calcmode="lin" valueType="num">
                                      <p:cBhvr>
                                        <p:cTn id="4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animEffect transition="in" filter="fade">
                                      <p:cBhvr>
                                        <p:cTn id="48" dur="1000"/>
                                        <p:tgtEl>
                                          <p:spTgt spid="5">
                                            <p:txEl>
                                              <p:pRg st="5" end="5"/>
                                            </p:txEl>
                                          </p:spTgt>
                                        </p:tgtEl>
                                      </p:cBhvr>
                                    </p:animEffect>
                                    <p:anim calcmode="lin" valueType="num">
                                      <p:cBhvr>
                                        <p:cTn id="4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fade">
                                      <p:cBhvr>
                                        <p:cTn id="55" dur="1000"/>
                                        <p:tgtEl>
                                          <p:spTgt spid="5">
                                            <p:txEl>
                                              <p:pRg st="6" end="6"/>
                                            </p:txEl>
                                          </p:spTgt>
                                        </p:tgtEl>
                                      </p:cBhvr>
                                    </p:animEffect>
                                    <p:anim calcmode="lin" valueType="num">
                                      <p:cBhvr>
                                        <p:cTn id="5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animEffect transition="in" filter="fade">
                                      <p:cBhvr>
                                        <p:cTn id="62" dur="1000"/>
                                        <p:tgtEl>
                                          <p:spTgt spid="5">
                                            <p:txEl>
                                              <p:pRg st="7" end="7"/>
                                            </p:txEl>
                                          </p:spTgt>
                                        </p:tgtEl>
                                      </p:cBhvr>
                                    </p:animEffect>
                                    <p:anim calcmode="lin" valueType="num">
                                      <p:cBhvr>
                                        <p:cTn id="6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xEl>
                                              <p:pRg st="8" end="8"/>
                                            </p:txEl>
                                          </p:spTgt>
                                        </p:tgtEl>
                                        <p:attrNameLst>
                                          <p:attrName>style.visibility</p:attrName>
                                        </p:attrNameLst>
                                      </p:cBhvr>
                                      <p:to>
                                        <p:strVal val="visible"/>
                                      </p:to>
                                    </p:set>
                                    <p:animEffect transition="in" filter="fade">
                                      <p:cBhvr>
                                        <p:cTn id="69" dur="1000"/>
                                        <p:tgtEl>
                                          <p:spTgt spid="5">
                                            <p:txEl>
                                              <p:pRg st="8" end="8"/>
                                            </p:txEl>
                                          </p:spTgt>
                                        </p:tgtEl>
                                      </p:cBhvr>
                                    </p:animEffect>
                                    <p:anim calcmode="lin" valueType="num">
                                      <p:cBhvr>
                                        <p:cTn id="70"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
                                            <p:txEl>
                                              <p:pRg st="9" end="9"/>
                                            </p:txEl>
                                          </p:spTgt>
                                        </p:tgtEl>
                                        <p:attrNameLst>
                                          <p:attrName>style.visibility</p:attrName>
                                        </p:attrNameLst>
                                      </p:cBhvr>
                                      <p:to>
                                        <p:strVal val="visible"/>
                                      </p:to>
                                    </p:set>
                                    <p:animEffect transition="in" filter="fade">
                                      <p:cBhvr>
                                        <p:cTn id="76" dur="1000"/>
                                        <p:tgtEl>
                                          <p:spTgt spid="5">
                                            <p:txEl>
                                              <p:pRg st="9" end="9"/>
                                            </p:txEl>
                                          </p:spTgt>
                                        </p:tgtEl>
                                      </p:cBhvr>
                                    </p:animEffect>
                                    <p:anim calcmode="lin" valueType="num">
                                      <p:cBhvr>
                                        <p:cTn id="7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447800"/>
            <a:ext cx="7391400" cy="5078313"/>
          </a:xfrm>
          <a:prstGeom prst="rect">
            <a:avLst/>
          </a:prstGeom>
          <a:noFill/>
        </p:spPr>
        <p:txBody>
          <a:bodyPr wrap="square" rtlCol="0">
            <a:spAutoFit/>
          </a:bodyPr>
          <a:lstStyle/>
          <a:p>
            <a:endParaRPr lang="en-US" dirty="0" smtClean="0"/>
          </a:p>
          <a:p>
            <a:pPr>
              <a:lnSpc>
                <a:spcPct val="150000"/>
              </a:lnSpc>
            </a:pPr>
            <a:r>
              <a:rPr lang="en-US" dirty="0" smtClean="0"/>
              <a:t>Mike is </a:t>
            </a:r>
            <a:r>
              <a:rPr lang="en-US" dirty="0"/>
              <a:t>currently in temporary housing and needs to take the steps to move to permanent housing.  He is employed full time, but spends a lot of his income on his daughter who lives with her </a:t>
            </a:r>
            <a:r>
              <a:rPr lang="en-US" dirty="0" smtClean="0"/>
              <a:t>grandparents.</a:t>
            </a:r>
          </a:p>
          <a:p>
            <a:pPr>
              <a:lnSpc>
                <a:spcPct val="150000"/>
              </a:lnSpc>
            </a:pPr>
            <a:r>
              <a:rPr lang="en-US" dirty="0" smtClean="0"/>
              <a:t>We worked with Mike to identify financial goals and develop a budget.</a:t>
            </a:r>
            <a:endParaRPr lang="en-US" dirty="0"/>
          </a:p>
          <a:p>
            <a:pPr>
              <a:lnSpc>
                <a:spcPct val="150000"/>
              </a:lnSpc>
            </a:pPr>
            <a:r>
              <a:rPr lang="en-US" dirty="0" smtClean="0"/>
              <a:t>Mike </a:t>
            </a:r>
            <a:r>
              <a:rPr lang="en-US" dirty="0"/>
              <a:t>found a very nice duplex that is </a:t>
            </a:r>
            <a:r>
              <a:rPr lang="en-US" dirty="0" smtClean="0"/>
              <a:t>affordable and is </a:t>
            </a:r>
            <a:r>
              <a:rPr lang="en-US" dirty="0"/>
              <a:t>paying close attention to his budget, saving where he can, and making good use of shopping discounts where he works as well.</a:t>
            </a:r>
          </a:p>
          <a:p>
            <a:pPr>
              <a:lnSpc>
                <a:spcPct val="150000"/>
              </a:lnSpc>
            </a:pPr>
            <a:r>
              <a:rPr lang="en-US" dirty="0" smtClean="0"/>
              <a:t>Mike </a:t>
            </a:r>
            <a:r>
              <a:rPr lang="en-US" dirty="0"/>
              <a:t>is doing all the right things and is on the road to financial stability</a:t>
            </a:r>
            <a:r>
              <a:rPr lang="en-US" dirty="0" smtClean="0"/>
              <a:t>.</a:t>
            </a:r>
          </a:p>
          <a:p>
            <a:pPr>
              <a:lnSpc>
                <a:spcPct val="150000"/>
              </a:lnSpc>
            </a:pPr>
            <a:endParaRPr lang="en-US" dirty="0"/>
          </a:p>
          <a:p>
            <a:r>
              <a:rPr lang="en-US" dirty="0" smtClean="0"/>
              <a:t>- </a:t>
            </a:r>
            <a:r>
              <a:rPr lang="en-US" b="1" i="1" dirty="0" smtClean="0"/>
              <a:t>Interfaith Human Services, Financial Care Program</a:t>
            </a:r>
            <a:endParaRPr lang="en-US" b="1" i="1" dirty="0"/>
          </a:p>
          <a:p>
            <a:endParaRPr lang="en-US" b="1" i="1" dirty="0"/>
          </a:p>
          <a:p>
            <a:pPr>
              <a:lnSpc>
                <a:spcPct val="150000"/>
              </a:lnSpc>
            </a:pPr>
            <a:r>
              <a:rPr lang="en-US" dirty="0" smtClean="0"/>
              <a:t>	</a:t>
            </a:r>
            <a:endParaRPr lang="en-US" dirty="0"/>
          </a:p>
        </p:txBody>
      </p:sp>
      <p:sp>
        <p:nvSpPr>
          <p:cNvPr id="4" name="Right Arrow 3"/>
          <p:cNvSpPr/>
          <p:nvPr/>
        </p:nvSpPr>
        <p:spPr>
          <a:xfrm>
            <a:off x="35960" y="381000"/>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33600" y="607367"/>
            <a:ext cx="6477000" cy="461665"/>
          </a:xfrm>
          <a:prstGeom prst="rect">
            <a:avLst/>
          </a:prstGeom>
          <a:noFill/>
        </p:spPr>
        <p:txBody>
          <a:bodyPr wrap="square" rtlCol="0">
            <a:spAutoFit/>
          </a:bodyPr>
          <a:lstStyle/>
          <a:p>
            <a:r>
              <a:rPr lang="en-US" sz="2400" b="1" dirty="0"/>
              <a:t>19% Poverty Rate in Centre Co. – 4th in the state</a:t>
            </a:r>
          </a:p>
        </p:txBody>
      </p:sp>
    </p:spTree>
    <p:custDataLst>
      <p:tags r:id="rId1"/>
    </p:custDataLst>
    <p:extLst>
      <p:ext uri="{BB962C8B-B14F-4D97-AF65-F5344CB8AC3E}">
        <p14:creationId xmlns:p14="http://schemas.microsoft.com/office/powerpoint/2010/main" val="571947087"/>
      </p:ext>
    </p:extLst>
  </p:cSld>
  <p:clrMapOvr>
    <a:masterClrMapping/>
  </p:clrMapOvr>
  <mc:AlternateContent xmlns:mc="http://schemas.openxmlformats.org/markup-compatibility/2006" xmlns:p14="http://schemas.microsoft.com/office/powerpoint/2010/main">
    <mc:Choice Requires="p14">
      <p:transition spd="med" p14:dur="700" advClick="0" advTm="18790">
        <p:fade/>
      </p:transition>
    </mc:Choice>
    <mc:Fallback xmlns="">
      <p:transition spd="med" advClick="0" advTm="187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29200"/>
            <a:ext cx="9169400" cy="560387"/>
          </a:xfrm>
          <a:prstGeom prst="rect">
            <a:avLst/>
          </a:prstGeom>
          <a:solidFill>
            <a:schemeClr val="accent6">
              <a:lumMod val="60000"/>
              <a:lumOff val="40000"/>
            </a:schemeClr>
          </a:solidFill>
          <a:ln>
            <a:noFill/>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791200"/>
            <a:ext cx="13414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4354" y="296726"/>
            <a:ext cx="8263846" cy="461665"/>
          </a:xfrm>
          <a:prstGeom prst="rect">
            <a:avLst/>
          </a:prstGeom>
          <a:noFill/>
        </p:spPr>
        <p:txBody>
          <a:bodyPr wrap="square" rtlCol="0">
            <a:spAutoFit/>
          </a:bodyPr>
          <a:lstStyle/>
          <a:p>
            <a:r>
              <a:rPr lang="en-US" sz="2400" b="1" dirty="0" smtClean="0"/>
              <a:t>THE PROGRAMS that focus on </a:t>
            </a:r>
            <a:r>
              <a:rPr lang="en-US" sz="2400" b="1" dirty="0" smtClean="0">
                <a:solidFill>
                  <a:srgbClr val="C00000"/>
                </a:solidFill>
              </a:rPr>
              <a:t>FINANCIAL STABILITY</a:t>
            </a:r>
            <a:endParaRPr lang="en-US" sz="2400" b="1" dirty="0">
              <a:solidFill>
                <a:srgbClr val="C00000"/>
              </a:solidFill>
            </a:endParaRPr>
          </a:p>
        </p:txBody>
      </p:sp>
      <p:sp>
        <p:nvSpPr>
          <p:cNvPr id="5" name="TextBox 4"/>
          <p:cNvSpPr txBox="1"/>
          <p:nvPr/>
        </p:nvSpPr>
        <p:spPr>
          <a:xfrm>
            <a:off x="1010292" y="990600"/>
            <a:ext cx="7447908" cy="3139321"/>
          </a:xfrm>
          <a:prstGeom prst="rect">
            <a:avLst/>
          </a:prstGeom>
          <a:noFill/>
        </p:spPr>
        <p:txBody>
          <a:bodyPr wrap="square" numCol="1" rtlCol="0">
            <a:spAutoFit/>
          </a:bodyPr>
          <a:lstStyle/>
          <a:p>
            <a:endParaRPr lang="en-US" dirty="0" smtClean="0">
              <a:latin typeface="Arial Narrow" panose="020B0606020202030204" pitchFamily="34" charset="0"/>
            </a:endParaRPr>
          </a:p>
          <a:p>
            <a:r>
              <a:rPr lang="en-US" dirty="0" smtClean="0">
                <a:latin typeface="Arial Narrow" panose="020B0606020202030204" pitchFamily="34" charset="0"/>
              </a:rPr>
              <a:t>Mentor Training, Rental Assistance, Case Management</a:t>
            </a:r>
            <a:endParaRPr lang="en-US" dirty="0">
              <a:latin typeface="Arial Narrow" panose="020B0606020202030204" pitchFamily="34" charset="0"/>
            </a:endParaRPr>
          </a:p>
          <a:p>
            <a:r>
              <a:rPr lang="en-US" dirty="0" smtClean="0">
                <a:latin typeface="Arial Narrow" panose="020B0606020202030204" pitchFamily="34" charset="0"/>
              </a:rPr>
              <a:t>Emergency Financial Assistance Program</a:t>
            </a:r>
          </a:p>
          <a:p>
            <a:r>
              <a:rPr lang="en-US" dirty="0" smtClean="0">
                <a:latin typeface="Arial Narrow" panose="020B0606020202030204" pitchFamily="34" charset="0"/>
              </a:rPr>
              <a:t>Child Access Center, Domestic Abuse Hotline</a:t>
            </a:r>
          </a:p>
          <a:p>
            <a:r>
              <a:rPr lang="en-US" dirty="0" smtClean="0">
                <a:latin typeface="Arial Narrow" panose="020B0606020202030204" pitchFamily="34" charset="0"/>
              </a:rPr>
              <a:t>Basic Need Case Management, Hotline</a:t>
            </a:r>
          </a:p>
          <a:p>
            <a:r>
              <a:rPr lang="en-US" dirty="0" smtClean="0">
                <a:latin typeface="Arial Narrow" panose="020B0606020202030204" pitchFamily="34" charset="0"/>
              </a:rPr>
              <a:t>Food Bank</a:t>
            </a:r>
          </a:p>
          <a:p>
            <a:r>
              <a:rPr lang="en-US" dirty="0" smtClean="0">
                <a:latin typeface="Arial Narrow" panose="020B0606020202030204" pitchFamily="34" charset="0"/>
              </a:rPr>
              <a:t>Homeless Shelter, Continuum of Housing Services</a:t>
            </a:r>
          </a:p>
          <a:p>
            <a:r>
              <a:rPr lang="en-US" dirty="0" smtClean="0">
                <a:latin typeface="Arial Narrow" panose="020B0606020202030204" pitchFamily="34" charset="0"/>
              </a:rPr>
              <a:t>Financial Care Program, Free Furniture Program, Centre County Fuel Bank</a:t>
            </a:r>
          </a:p>
          <a:p>
            <a:r>
              <a:rPr lang="en-US" dirty="0" smtClean="0">
                <a:latin typeface="Arial Narrow" panose="020B0606020202030204" pitchFamily="34" charset="0"/>
              </a:rPr>
              <a:t>Local Financial Assistance, Transient Assistance</a:t>
            </a:r>
          </a:p>
          <a:p>
            <a:r>
              <a:rPr lang="en-US" dirty="0" smtClean="0">
                <a:latin typeface="Arial Narrow" panose="020B0606020202030204" pitchFamily="34" charset="0"/>
              </a:rPr>
              <a:t>Legal Services</a:t>
            </a:r>
            <a:r>
              <a:rPr lang="en-US" dirty="0">
                <a:latin typeface="Arial Narrow" panose="020B0606020202030204" pitchFamily="34" charset="0"/>
              </a:rPr>
              <a:t> </a:t>
            </a:r>
            <a:r>
              <a:rPr lang="en-US" dirty="0" smtClean="0">
                <a:latin typeface="Arial Narrow" panose="020B0606020202030204" pitchFamily="34" charset="0"/>
              </a:rPr>
              <a:t>and Shelter </a:t>
            </a:r>
            <a:r>
              <a:rPr lang="en-US" dirty="0" smtClean="0">
                <a:latin typeface="Arial Narrow" panose="020B0606020202030204" pitchFamily="34" charset="0"/>
              </a:rPr>
              <a:t>Program</a:t>
            </a:r>
          </a:p>
          <a:p>
            <a:r>
              <a:rPr lang="en-US" dirty="0">
                <a:latin typeface="Arial Narrow" panose="020B0606020202030204" pitchFamily="34" charset="0"/>
              </a:rPr>
              <a:t>Affordable Home Ownership &amp; </a:t>
            </a:r>
            <a:r>
              <a:rPr lang="en-US" dirty="0" smtClean="0">
                <a:latin typeface="Arial Narrow" panose="020B0606020202030204" pitchFamily="34" charset="0"/>
              </a:rPr>
              <a:t>Financial </a:t>
            </a:r>
            <a:r>
              <a:rPr lang="en-US" dirty="0">
                <a:latin typeface="Arial Narrow" panose="020B0606020202030204" pitchFamily="34" charset="0"/>
              </a:rPr>
              <a:t>Literacy </a:t>
            </a:r>
            <a:r>
              <a:rPr lang="en-US" dirty="0" smtClean="0">
                <a:latin typeface="Arial Narrow" panose="020B0606020202030204" pitchFamily="34" charset="0"/>
              </a:rPr>
              <a:t>Services</a:t>
            </a:r>
            <a:endParaRPr lang="en-US" dirty="0">
              <a:latin typeface="Arial Narrow" panose="020B0606020202030204" pitchFamily="34" charset="0"/>
            </a:endParaRPr>
          </a:p>
        </p:txBody>
      </p:sp>
      <p:sp>
        <p:nvSpPr>
          <p:cNvPr id="3" name="TextBox 2"/>
          <p:cNvSpPr txBox="1"/>
          <p:nvPr/>
        </p:nvSpPr>
        <p:spPr>
          <a:xfrm>
            <a:off x="685800" y="5791200"/>
            <a:ext cx="6172200" cy="646331"/>
          </a:xfrm>
          <a:prstGeom prst="rect">
            <a:avLst/>
          </a:prstGeom>
          <a:noFill/>
        </p:spPr>
        <p:txBody>
          <a:bodyPr wrap="square" rtlCol="0">
            <a:spAutoFit/>
          </a:bodyPr>
          <a:lstStyle/>
          <a:p>
            <a:r>
              <a:rPr lang="en-US" b="1" i="1" dirty="0" smtClean="0">
                <a:solidFill>
                  <a:srgbClr val="C00000"/>
                </a:solidFill>
              </a:rPr>
              <a:t>Breaking the cycle of poverty, Increasing Self-Sufficiency, Creating Financial and Legal Literacy</a:t>
            </a:r>
            <a:endParaRPr lang="en-US" b="1" i="1" dirty="0">
              <a:solidFill>
                <a:srgbClr val="C00000"/>
              </a:solidFill>
            </a:endParaRPr>
          </a:p>
        </p:txBody>
      </p:sp>
    </p:spTree>
    <p:custDataLst>
      <p:tags r:id="rId1"/>
    </p:custDataLst>
    <p:extLst>
      <p:ext uri="{BB962C8B-B14F-4D97-AF65-F5344CB8AC3E}">
        <p14:creationId xmlns:p14="http://schemas.microsoft.com/office/powerpoint/2010/main" val="2043257322"/>
      </p:ext>
    </p:extLst>
  </p:cSld>
  <p:clrMapOvr>
    <a:masterClrMapping/>
  </p:clrMapOvr>
  <mc:AlternateContent xmlns:mc="http://schemas.openxmlformats.org/markup-compatibility/2006" xmlns:p14="http://schemas.microsoft.com/office/powerpoint/2010/main">
    <mc:Choice Requires="p14">
      <p:transition spd="med" p14:dur="700" advClick="0" advTm="19495">
        <p:fade/>
      </p:transition>
    </mc:Choice>
    <mc:Fallback xmlns="">
      <p:transition spd="med" advClick="0" advTm="194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anim calcmode="lin" valueType="num">
                                      <p:cBhvr>
                                        <p:cTn id="2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1000"/>
                                        <p:tgtEl>
                                          <p:spTgt spid="5">
                                            <p:txEl>
                                              <p:pRg st="5" end="5"/>
                                            </p:txEl>
                                          </p:spTgt>
                                        </p:tgtEl>
                                      </p:cBhvr>
                                    </p:animEffect>
                                    <p:anim calcmode="lin" valueType="num">
                                      <p:cBhvr>
                                        <p:cTn id="4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1000"/>
                                        <p:tgtEl>
                                          <p:spTgt spid="5">
                                            <p:txEl>
                                              <p:pRg st="6" end="6"/>
                                            </p:txEl>
                                          </p:spTgt>
                                        </p:tgtEl>
                                      </p:cBhvr>
                                    </p:animEffect>
                                    <p:anim calcmode="lin" valueType="num">
                                      <p:cBhvr>
                                        <p:cTn id="49"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1000"/>
                                        <p:tgtEl>
                                          <p:spTgt spid="5">
                                            <p:txEl>
                                              <p:pRg st="7" end="7"/>
                                            </p:txEl>
                                          </p:spTgt>
                                        </p:tgtEl>
                                      </p:cBhvr>
                                    </p:animEffect>
                                    <p:anim calcmode="lin" valueType="num">
                                      <p:cBhvr>
                                        <p:cTn id="56"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5">
                                            <p:txEl>
                                              <p:pRg st="8" end="8"/>
                                            </p:txEl>
                                          </p:spTgt>
                                        </p:tgtEl>
                                        <p:attrNameLst>
                                          <p:attrName>style.visibility</p:attrName>
                                        </p:attrNameLst>
                                      </p:cBhvr>
                                      <p:to>
                                        <p:strVal val="visible"/>
                                      </p:to>
                                    </p:set>
                                    <p:animEffect transition="in" filter="fade">
                                      <p:cBhvr>
                                        <p:cTn id="62" dur="1000"/>
                                        <p:tgtEl>
                                          <p:spTgt spid="5">
                                            <p:txEl>
                                              <p:pRg st="8" end="8"/>
                                            </p:txEl>
                                          </p:spTgt>
                                        </p:tgtEl>
                                      </p:cBhvr>
                                    </p:animEffect>
                                    <p:anim calcmode="lin" valueType="num">
                                      <p:cBhvr>
                                        <p:cTn id="6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Effect transition="in" filter="fade">
                                      <p:cBhvr>
                                        <p:cTn id="69" dur="1000"/>
                                        <p:tgtEl>
                                          <p:spTgt spid="5">
                                            <p:txEl>
                                              <p:pRg st="9" end="9"/>
                                            </p:txEl>
                                          </p:spTgt>
                                        </p:tgtEl>
                                      </p:cBhvr>
                                    </p:animEffect>
                                    <p:anim calcmode="lin" valueType="num">
                                      <p:cBhvr>
                                        <p:cTn id="7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
                                            <p:txEl>
                                              <p:pRg st="10" end="10"/>
                                            </p:txEl>
                                          </p:spTgt>
                                        </p:tgtEl>
                                        <p:attrNameLst>
                                          <p:attrName>style.visibility</p:attrName>
                                        </p:attrNameLst>
                                      </p:cBhvr>
                                      <p:to>
                                        <p:strVal val="visible"/>
                                      </p:to>
                                    </p:set>
                                    <p:animEffect transition="in" filter="fade">
                                      <p:cBhvr>
                                        <p:cTn id="76" dur="1000"/>
                                        <p:tgtEl>
                                          <p:spTgt spid="5">
                                            <p:txEl>
                                              <p:pRg st="10" end="10"/>
                                            </p:txEl>
                                          </p:spTgt>
                                        </p:tgtEl>
                                      </p:cBhvr>
                                    </p:animEffect>
                                    <p:anim calcmode="lin" valueType="num">
                                      <p:cBhvr>
                                        <p:cTn id="7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76200"/>
            <a:ext cx="7391400" cy="948849"/>
          </a:xfrm>
          <a:prstGeom prst="rect">
            <a:avLst/>
          </a:prstGeom>
          <a:noFill/>
        </p:spPr>
        <p:txBody>
          <a:bodyPr wrap="square" rtlCol="0">
            <a:spAutoFit/>
          </a:bodyPr>
          <a:lstStyle/>
          <a:p>
            <a:endParaRPr lang="en-US" dirty="0" smtClean="0"/>
          </a:p>
          <a:p>
            <a:pPr>
              <a:lnSpc>
                <a:spcPct val="150000"/>
              </a:lnSpc>
            </a:pPr>
            <a:r>
              <a:rPr lang="en-US" sz="2800" b="1" dirty="0" smtClean="0"/>
              <a:t>11% of Centre County residents are uninsured</a:t>
            </a:r>
            <a:endParaRPr lang="en-US" sz="2800" b="1" dirty="0"/>
          </a:p>
        </p:txBody>
      </p:sp>
      <p:sp>
        <p:nvSpPr>
          <p:cNvPr id="4" name="Right Arrow 3"/>
          <p:cNvSpPr/>
          <p:nvPr/>
        </p:nvSpPr>
        <p:spPr>
          <a:xfrm>
            <a:off x="15411" y="76200"/>
            <a:ext cx="19050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1000" y="1295400"/>
            <a:ext cx="6751637" cy="5216813"/>
          </a:xfrm>
          <a:prstGeom prst="rect">
            <a:avLst/>
          </a:prstGeom>
          <a:noFill/>
        </p:spPr>
        <p:txBody>
          <a:bodyPr wrap="square" rtlCol="0">
            <a:spAutoFit/>
          </a:bodyPr>
          <a:lstStyle/>
          <a:p>
            <a:pPr>
              <a:lnSpc>
                <a:spcPct val="150000"/>
              </a:lnSpc>
            </a:pPr>
            <a:r>
              <a:rPr lang="en-US" dirty="0"/>
              <a:t>Adam </a:t>
            </a:r>
            <a:r>
              <a:rPr lang="en-US" dirty="0" smtClean="0"/>
              <a:t>was diagnosed with bladder cancer. He had </a:t>
            </a:r>
            <a:r>
              <a:rPr lang="en-US" dirty="0"/>
              <a:t>no family outside the walls of The House of Care. His family became those who had passed through our doors.  Staff, volunteers, home health nurses, emergency response personnel, and anyone else who had provided personal care to Adam, became his family. We went to the funeral home to identify his body and collect his ashes.  We notified the appropriate legal entities to stop his government checks and close his accounts.  We wrote his obituary, and on a quiet evening we gathered in our living room and held a memorial service of celebration to honor the unique memory of our friend.  He came through our door, and we cared and changed together.  </a:t>
            </a:r>
            <a:endParaRPr lang="en-US" dirty="0" smtClean="0"/>
          </a:p>
          <a:p>
            <a:endParaRPr lang="en-US" dirty="0"/>
          </a:p>
          <a:p>
            <a:r>
              <a:rPr lang="en-US" b="1" i="1" dirty="0" smtClean="0"/>
              <a:t>The House of Care </a:t>
            </a:r>
            <a:endParaRPr lang="en-US" b="1" i="1" dirty="0"/>
          </a:p>
        </p:txBody>
      </p:sp>
    </p:spTree>
    <p:custDataLst>
      <p:tags r:id="rId1"/>
    </p:custDataLst>
    <p:extLst>
      <p:ext uri="{BB962C8B-B14F-4D97-AF65-F5344CB8AC3E}">
        <p14:creationId xmlns:p14="http://schemas.microsoft.com/office/powerpoint/2010/main" val="4243376227"/>
      </p:ext>
    </p:extLst>
  </p:cSld>
  <p:clrMapOvr>
    <a:masterClrMapping/>
  </p:clrMapOvr>
  <mc:AlternateContent xmlns:mc="http://schemas.openxmlformats.org/markup-compatibility/2006" xmlns:p14="http://schemas.microsoft.com/office/powerpoint/2010/main">
    <mc:Choice Requires="p14">
      <p:transition spd="med" p14:dur="700" advClick="0" advTm="23336">
        <p:fade/>
      </p:transition>
    </mc:Choice>
    <mc:Fallback xmlns="">
      <p:transition spd="med" advClick="0" advTm="2333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1.5|2.1|4.7|2.5|2|3.1|4.1|4.7"/>
</p:tagLst>
</file>

<file path=ppt/tags/tag10.xml><?xml version="1.0" encoding="utf-8"?>
<p:tagLst xmlns:a="http://schemas.openxmlformats.org/drawingml/2006/main" xmlns:r="http://schemas.openxmlformats.org/officeDocument/2006/relationships" xmlns:p="http://schemas.openxmlformats.org/presentationml/2006/main">
  <p:tag name="TIMING" val="|0.6|1.6|5.9"/>
</p:tagLst>
</file>

<file path=ppt/tags/tag11.xml><?xml version="1.0" encoding="utf-8"?>
<p:tagLst xmlns:a="http://schemas.openxmlformats.org/drawingml/2006/main" xmlns:r="http://schemas.openxmlformats.org/officeDocument/2006/relationships" xmlns:p="http://schemas.openxmlformats.org/presentationml/2006/main">
  <p:tag name="TIMING" val="|0.6|1.7|3.3"/>
</p:tagLst>
</file>

<file path=ppt/tags/tag12.xml><?xml version="1.0" encoding="utf-8"?>
<p:tagLst xmlns:a="http://schemas.openxmlformats.org/drawingml/2006/main" xmlns:r="http://schemas.openxmlformats.org/officeDocument/2006/relationships" xmlns:p="http://schemas.openxmlformats.org/presentationml/2006/main">
  <p:tag name="TIMING" val="|0.5|1.7|2.5|0.7|3.2|0.9|3.1|0.7|2.6|0.8|3.4|0.9"/>
</p:tagLst>
</file>

<file path=ppt/tags/tag13.xml><?xml version="1.0" encoding="utf-8"?>
<p:tagLst xmlns:a="http://schemas.openxmlformats.org/drawingml/2006/main" xmlns:r="http://schemas.openxmlformats.org/officeDocument/2006/relationships" xmlns:p="http://schemas.openxmlformats.org/presentationml/2006/main">
  <p:tag name="TIMING" val="|0.5|1.7|1.7|2.3|2.2|2.8|2"/>
</p:tagLst>
</file>

<file path=ppt/tags/tag14.xml><?xml version="1.0" encoding="utf-8"?>
<p:tagLst xmlns:a="http://schemas.openxmlformats.org/drawingml/2006/main" xmlns:r="http://schemas.openxmlformats.org/officeDocument/2006/relationships" xmlns:p="http://schemas.openxmlformats.org/presentationml/2006/main">
  <p:tag name="TIMING" val="|0.6|2.8"/>
</p:tagLst>
</file>

<file path=ppt/tags/tag15.xml><?xml version="1.0" encoding="utf-8"?>
<p:tagLst xmlns:a="http://schemas.openxmlformats.org/drawingml/2006/main" xmlns:r="http://schemas.openxmlformats.org/officeDocument/2006/relationships" xmlns:p="http://schemas.openxmlformats.org/presentationml/2006/main">
  <p:tag name="TIMING" val="|0.5"/>
</p:tagLst>
</file>

<file path=ppt/tags/tag2.xml><?xml version="1.0" encoding="utf-8"?>
<p:tagLst xmlns:a="http://schemas.openxmlformats.org/drawingml/2006/main" xmlns:r="http://schemas.openxmlformats.org/officeDocument/2006/relationships" xmlns:p="http://schemas.openxmlformats.org/presentationml/2006/main">
  <p:tag name="TIMING" val="|0.5|1.7|4.8|1.2"/>
</p:tagLst>
</file>

<file path=ppt/tags/tag3.xml><?xml version="1.0" encoding="utf-8"?>
<p:tagLst xmlns:a="http://schemas.openxmlformats.org/drawingml/2006/main" xmlns:r="http://schemas.openxmlformats.org/officeDocument/2006/relationships" xmlns:p="http://schemas.openxmlformats.org/presentationml/2006/main">
  <p:tag name="TIMING" val="|0.6|2.2"/>
</p:tagLst>
</file>

<file path=ppt/tags/tag4.xml><?xml version="1.0" encoding="utf-8"?>
<p:tagLst xmlns:a="http://schemas.openxmlformats.org/drawingml/2006/main" xmlns:r="http://schemas.openxmlformats.org/officeDocument/2006/relationships" xmlns:p="http://schemas.openxmlformats.org/presentationml/2006/main">
  <p:tag name="TIMING" val="|0.9|1.6|1.5|1.6"/>
</p:tagLst>
</file>

<file path=ppt/tags/tag5.xml><?xml version="1.0" encoding="utf-8"?>
<p:tagLst xmlns:a="http://schemas.openxmlformats.org/drawingml/2006/main" xmlns:r="http://schemas.openxmlformats.org/officeDocument/2006/relationships" xmlns:p="http://schemas.openxmlformats.org/presentationml/2006/main">
  <p:tag name="TIMING" val="|0.7|2.6"/>
</p:tagLst>
</file>

<file path=ppt/tags/tag6.xml><?xml version="1.0" encoding="utf-8"?>
<p:tagLst xmlns:a="http://schemas.openxmlformats.org/drawingml/2006/main" xmlns:r="http://schemas.openxmlformats.org/officeDocument/2006/relationships" xmlns:p="http://schemas.openxmlformats.org/presentationml/2006/main">
  <p:tag name="TIMING" val="|1.3|1.8|1.8|1.7|2|1.8|1.5|1.5|1.9|1.9"/>
</p:tagLst>
</file>

<file path=ppt/tags/tag7.xml><?xml version="1.0" encoding="utf-8"?>
<p:tagLst xmlns:a="http://schemas.openxmlformats.org/drawingml/2006/main" xmlns:r="http://schemas.openxmlformats.org/officeDocument/2006/relationships" xmlns:p="http://schemas.openxmlformats.org/presentationml/2006/main">
  <p:tag name="TIMING" val="|0.5|2.5"/>
</p:tagLst>
</file>

<file path=ppt/tags/tag8.xml><?xml version="1.0" encoding="utf-8"?>
<p:tagLst xmlns:a="http://schemas.openxmlformats.org/drawingml/2006/main" xmlns:r="http://schemas.openxmlformats.org/officeDocument/2006/relationships" xmlns:p="http://schemas.openxmlformats.org/presentationml/2006/main">
  <p:tag name="TIMING" val="|1.7|1.5|1.7|2.6|1.9|1.9|1.6|1.7|2|3|1.8|2.4|1.5"/>
</p:tagLst>
</file>

<file path=ppt/tags/tag9.xml><?xml version="1.0" encoding="utf-8"?>
<p:tagLst xmlns:a="http://schemas.openxmlformats.org/drawingml/2006/main" xmlns:r="http://schemas.openxmlformats.org/officeDocument/2006/relationships" xmlns:p="http://schemas.openxmlformats.org/presentationml/2006/main">
  <p:tag name="TIMING" val="|0.8|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1044</Words>
  <Application>Microsoft Office PowerPoint</Application>
  <PresentationFormat>On-screen Show (4:3)</PresentationFormat>
  <Paragraphs>122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Owner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dc:creator>
  <cp:lastModifiedBy>megan</cp:lastModifiedBy>
  <cp:revision>38</cp:revision>
  <cp:lastPrinted>2015-04-21T18:38:11Z</cp:lastPrinted>
  <dcterms:created xsi:type="dcterms:W3CDTF">2015-02-19T17:48:43Z</dcterms:created>
  <dcterms:modified xsi:type="dcterms:W3CDTF">2015-04-22T20:52:33Z</dcterms:modified>
</cp:coreProperties>
</file>